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2"/>
  </p:notesMasterIdLst>
  <p:sldIdLst>
    <p:sldId id="257" r:id="rId2"/>
    <p:sldId id="872" r:id="rId3"/>
    <p:sldId id="1104" r:id="rId4"/>
    <p:sldId id="1105" r:id="rId5"/>
    <p:sldId id="1106" r:id="rId6"/>
    <p:sldId id="1107" r:id="rId7"/>
    <p:sldId id="1108" r:id="rId8"/>
    <p:sldId id="1109" r:id="rId9"/>
    <p:sldId id="1110" r:id="rId10"/>
    <p:sldId id="1111" r:id="rId11"/>
    <p:sldId id="1112" r:id="rId12"/>
    <p:sldId id="1113" r:id="rId13"/>
    <p:sldId id="1114" r:id="rId14"/>
    <p:sldId id="1115" r:id="rId15"/>
    <p:sldId id="1116" r:id="rId16"/>
    <p:sldId id="1117" r:id="rId17"/>
    <p:sldId id="1118" r:id="rId18"/>
    <p:sldId id="1119" r:id="rId19"/>
    <p:sldId id="1122" r:id="rId20"/>
    <p:sldId id="1032" r:id="rId21"/>
    <p:sldId id="1055" r:id="rId22"/>
    <p:sldId id="1557" r:id="rId23"/>
    <p:sldId id="1058" r:id="rId24"/>
    <p:sldId id="1558" r:id="rId25"/>
    <p:sldId id="1081" r:id="rId26"/>
    <p:sldId id="1082" r:id="rId27"/>
    <p:sldId id="1083" r:id="rId28"/>
    <p:sldId id="1084" r:id="rId29"/>
    <p:sldId id="1085" r:id="rId30"/>
    <p:sldId id="1086" r:id="rId31"/>
    <p:sldId id="1088" r:id="rId32"/>
    <p:sldId id="1089" r:id="rId33"/>
    <p:sldId id="1090" r:id="rId34"/>
    <p:sldId id="1091" r:id="rId35"/>
    <p:sldId id="1092" r:id="rId36"/>
    <p:sldId id="1093" r:id="rId37"/>
    <p:sldId id="1094" r:id="rId38"/>
    <p:sldId id="1095" r:id="rId39"/>
    <p:sldId id="1096" r:id="rId40"/>
    <p:sldId id="1097" r:id="rId41"/>
    <p:sldId id="1098" r:id="rId42"/>
    <p:sldId id="1099" r:id="rId43"/>
    <p:sldId id="1100" r:id="rId44"/>
    <p:sldId id="1559" r:id="rId45"/>
    <p:sldId id="1560" r:id="rId46"/>
    <p:sldId id="1070" r:id="rId47"/>
    <p:sldId id="1566" r:id="rId48"/>
    <p:sldId id="1102" r:id="rId49"/>
    <p:sldId id="1171" r:id="rId50"/>
    <p:sldId id="1172" r:id="rId51"/>
    <p:sldId id="1177" r:id="rId52"/>
    <p:sldId id="1178" r:id="rId53"/>
    <p:sldId id="1209" r:id="rId54"/>
    <p:sldId id="1229" r:id="rId55"/>
    <p:sldId id="1241" r:id="rId56"/>
    <p:sldId id="1246" r:id="rId57"/>
    <p:sldId id="1250" r:id="rId58"/>
    <p:sldId id="1251" r:id="rId59"/>
    <p:sldId id="1252" r:id="rId60"/>
    <p:sldId id="1253" r:id="rId61"/>
    <p:sldId id="1254" r:id="rId62"/>
    <p:sldId id="1255" r:id="rId63"/>
    <p:sldId id="1477" r:id="rId64"/>
    <p:sldId id="1541" r:id="rId65"/>
    <p:sldId id="1544" r:id="rId66"/>
    <p:sldId id="1072" r:id="rId67"/>
    <p:sldId id="1563" r:id="rId68"/>
    <p:sldId id="1564" r:id="rId69"/>
    <p:sldId id="1567" r:id="rId70"/>
    <p:sldId id="1570" r:id="rId71"/>
    <p:sldId id="1571" r:id="rId72"/>
    <p:sldId id="1572" r:id="rId73"/>
    <p:sldId id="1573" r:id="rId74"/>
    <p:sldId id="1574" r:id="rId75"/>
    <p:sldId id="1553" r:id="rId76"/>
    <p:sldId id="1561" r:id="rId77"/>
    <p:sldId id="1051" r:id="rId78"/>
    <p:sldId id="1049" r:id="rId79"/>
    <p:sldId id="1562" r:id="rId80"/>
    <p:sldId id="970" r:id="rId8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7" roundtripDataSignature="AMtx7mj3cexxPoB31qK96Q7UILZvQNo3b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32" autoAdjust="0"/>
  </p:normalViewPr>
  <p:slideViewPr>
    <p:cSldViewPr snapToGrid="0">
      <p:cViewPr varScale="1">
        <p:scale>
          <a:sx n="83" d="100"/>
          <a:sy n="83" d="100"/>
        </p:scale>
        <p:origin x="686" y="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510"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508" Type="http://schemas.openxmlformats.org/officeDocument/2006/relationships/presProps" Target="pres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511"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509" Type="http://schemas.openxmlformats.org/officeDocument/2006/relationships/viewProps" Target="viewProps.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507" Type="http://customschemas.google.com/relationships/presentationmetadata" Target="meta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emf"/><Relationship Id="rId1" Type="http://schemas.openxmlformats.org/officeDocument/2006/relationships/image" Target="../media/image45.emf"/><Relationship Id="rId4" Type="http://schemas.openxmlformats.org/officeDocument/2006/relationships/image" Target="../media/image48.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emf"/><Relationship Id="rId6" Type="http://schemas.openxmlformats.org/officeDocument/2006/relationships/image" Target="../media/image12.wmf"/><Relationship Id="rId5" Type="http://schemas.openxmlformats.org/officeDocument/2006/relationships/image" Target="../media/image11.wmf"/><Relationship Id="rId4" Type="http://schemas.openxmlformats.org/officeDocument/2006/relationships/image" Target="../media/image1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1.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549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29bfa976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c29bfa976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9254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29bfa976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c29bfa976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0307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Credit:</a:t>
            </a:r>
            <a:r>
              <a:rPr lang="en-US" baseline="0" dirty="0" smtClean="0"/>
              <a:t> https://developer.apple.com/library/content/documentation/Performance/Conceptual/vImage/ConvolutionOperations/ConvolutionOperations.html</a:t>
            </a:r>
            <a:endParaRPr lang="en-US" dirty="0"/>
          </a:p>
        </p:txBody>
      </p:sp>
      <p:sp>
        <p:nvSpPr>
          <p:cNvPr id="4" name="Slide Number Placeholder 3"/>
          <p:cNvSpPr>
            <a:spLocks noGrp="1"/>
          </p:cNvSpPr>
          <p:nvPr>
            <p:ph type="sldNum" sz="quarter" idx="10"/>
          </p:nvPr>
        </p:nvSpPr>
        <p:spPr/>
        <p:txBody>
          <a:bodyPr/>
          <a:lstStyle/>
          <a:p>
            <a:fld id="{25095B3F-8216-487B-AC35-BDA8990236ED}" type="slidenum">
              <a:rPr lang="en-US" smtClean="0"/>
              <a:pPr/>
              <a:t>49</a:t>
            </a:fld>
            <a:endParaRPr lang="en-US"/>
          </a:p>
        </p:txBody>
      </p:sp>
    </p:spTree>
    <p:extLst>
      <p:ext uri="{BB962C8B-B14F-4D97-AF65-F5344CB8AC3E}">
        <p14:creationId xmlns:p14="http://schemas.microsoft.com/office/powerpoint/2010/main" val="1792737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095B3F-8216-487B-AC35-BDA8990236ED}" type="slidenum">
              <a:rPr lang="en-US" smtClean="0"/>
              <a:pPr/>
              <a:t>50</a:t>
            </a:fld>
            <a:endParaRPr lang="en-US"/>
          </a:p>
        </p:txBody>
      </p:sp>
    </p:spTree>
    <p:extLst>
      <p:ext uri="{BB962C8B-B14F-4D97-AF65-F5344CB8AC3E}">
        <p14:creationId xmlns:p14="http://schemas.microsoft.com/office/powerpoint/2010/main" val="2497288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90CF4E90-6BD5-49A8-9E9C-6F38C84022F2}" type="slidenum">
              <a:rPr lang="en-US" altLang="en-US"/>
              <a:pPr/>
              <a:t>54</a:t>
            </a:fld>
            <a:endParaRPr lang="en-US" altLang="en-US"/>
          </a:p>
        </p:txBody>
      </p:sp>
      <p:sp>
        <p:nvSpPr>
          <p:cNvPr id="512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763" tIns="45883" rIns="91763" bIns="45883" anchor="b"/>
          <a:lstStyle>
            <a:lvl1pPr defTabSz="917575">
              <a:defRPr>
                <a:solidFill>
                  <a:schemeClr val="tx1"/>
                </a:solidFill>
                <a:latin typeface="Arial" panose="020B0604020202020204" pitchFamily="34" charset="0"/>
                <a:cs typeface="Arial" panose="020B0604020202020204" pitchFamily="34" charset="0"/>
              </a:defRPr>
            </a:lvl1pPr>
            <a:lvl2pPr marL="731838" indent="-280988" defTabSz="917575">
              <a:defRPr>
                <a:solidFill>
                  <a:schemeClr val="tx1"/>
                </a:solidFill>
                <a:latin typeface="Arial" panose="020B0604020202020204" pitchFamily="34" charset="0"/>
                <a:cs typeface="Arial" panose="020B0604020202020204" pitchFamily="34" charset="0"/>
              </a:defRPr>
            </a:lvl2pPr>
            <a:lvl3pPr marL="1125538" indent="-225425" defTabSz="917575">
              <a:defRPr>
                <a:solidFill>
                  <a:schemeClr val="tx1"/>
                </a:solidFill>
                <a:latin typeface="Arial" panose="020B0604020202020204" pitchFamily="34" charset="0"/>
                <a:cs typeface="Arial" panose="020B0604020202020204" pitchFamily="34" charset="0"/>
              </a:defRPr>
            </a:lvl3pPr>
            <a:lvl4pPr marL="1576388" indent="-225425" defTabSz="917575">
              <a:defRPr>
                <a:solidFill>
                  <a:schemeClr val="tx1"/>
                </a:solidFill>
                <a:latin typeface="Arial" panose="020B0604020202020204" pitchFamily="34" charset="0"/>
                <a:cs typeface="Arial" panose="020B0604020202020204" pitchFamily="34" charset="0"/>
              </a:defRPr>
            </a:lvl4pPr>
            <a:lvl5pPr marL="2025650" indent="-223838" defTabSz="917575">
              <a:defRPr>
                <a:solidFill>
                  <a:schemeClr val="tx1"/>
                </a:solidFill>
                <a:latin typeface="Arial" panose="020B0604020202020204" pitchFamily="34" charset="0"/>
                <a:cs typeface="Arial" panose="020B0604020202020204" pitchFamily="34" charset="0"/>
              </a:defRPr>
            </a:lvl5pPr>
            <a:lvl6pPr marL="2482850" indent="-223838" defTabSz="917575"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40050" indent="-223838" defTabSz="917575"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397250" indent="-223838" defTabSz="917575"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54450" indent="-223838" defTabSz="917575"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0" hangingPunct="0"/>
            <a:fld id="{5106B198-4B8E-46B3-873B-600E6EDEFE70}" type="slidenum">
              <a:rPr lang="en-US" altLang="en-US" sz="1200">
                <a:latin typeface="Times New Roman" panose="02020603050405020304" pitchFamily="18" charset="0"/>
              </a:rPr>
              <a:pPr algn="r" eaLnBrk="0" hangingPunct="0"/>
              <a:t>54</a:t>
            </a:fld>
            <a:endParaRPr lang="en-US" altLang="en-US" sz="1200">
              <a:latin typeface="Times New Roman" panose="02020603050405020304" pitchFamily="18" charset="0"/>
            </a:endParaRPr>
          </a:p>
        </p:txBody>
      </p:sp>
      <p:sp>
        <p:nvSpPr>
          <p:cNvPr id="5123" name="Rectangle 2"/>
          <p:cNvSpPr>
            <a:spLocks noGrp="1" noRot="1" noChangeAspect="1" noChangeArrowheads="1" noTextEdit="1"/>
          </p:cNvSpPr>
          <p:nvPr>
            <p:ph type="sldImg"/>
          </p:nvPr>
        </p:nvSpPr>
        <p:spPr>
          <a:xfrm>
            <a:off x="381000" y="685800"/>
            <a:ext cx="6096000" cy="3429000"/>
          </a:xfrm>
          <a:ln/>
        </p:spPr>
      </p:sp>
      <p:sp>
        <p:nvSpPr>
          <p:cNvPr id="5124" name="Rectangle 3"/>
          <p:cNvSpPr>
            <a:spLocks noGrp="1" noChangeArrowheads="1"/>
          </p:cNvSpPr>
          <p:nvPr>
            <p:ph type="body" idx="1"/>
          </p:nvPr>
        </p:nvSpPr>
        <p:spPr>
          <a:xfrm>
            <a:off x="914400" y="4343400"/>
            <a:ext cx="5029200" cy="4114800"/>
          </a:xfrm>
        </p:spPr>
        <p:txBody>
          <a:bodyPr lIns="91763" tIns="45883" rIns="91763" bIns="45883"/>
          <a:lstStyle/>
          <a:p>
            <a:endParaRPr lang="en-US" altLang="en-US"/>
          </a:p>
        </p:txBody>
      </p:sp>
    </p:spTree>
    <p:extLst>
      <p:ext uri="{BB962C8B-B14F-4D97-AF65-F5344CB8AC3E}">
        <p14:creationId xmlns:p14="http://schemas.microsoft.com/office/powerpoint/2010/main" val="1277588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63</a:t>
            </a:fld>
            <a:endParaRPr lang="en-US"/>
          </a:p>
        </p:txBody>
      </p:sp>
    </p:spTree>
    <p:extLst>
      <p:ext uri="{BB962C8B-B14F-4D97-AF65-F5344CB8AC3E}">
        <p14:creationId xmlns:p14="http://schemas.microsoft.com/office/powerpoint/2010/main" val="1697595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64</a:t>
            </a:fld>
            <a:endParaRPr lang="en-US"/>
          </a:p>
        </p:txBody>
      </p:sp>
    </p:spTree>
    <p:extLst>
      <p:ext uri="{BB962C8B-B14F-4D97-AF65-F5344CB8AC3E}">
        <p14:creationId xmlns:p14="http://schemas.microsoft.com/office/powerpoint/2010/main" val="799992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B02277-9392-41C3-AA11-A5F619BDEEAB}" type="slidenum">
              <a:rPr lang="en-US" smtClean="0"/>
              <a:t>65</a:t>
            </a:fld>
            <a:endParaRPr lang="en-US"/>
          </a:p>
        </p:txBody>
      </p:sp>
    </p:spTree>
    <p:extLst>
      <p:ext uri="{BB962C8B-B14F-4D97-AF65-F5344CB8AC3E}">
        <p14:creationId xmlns:p14="http://schemas.microsoft.com/office/powerpoint/2010/main" val="1670990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29bfa976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c29bfa976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1477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29bfa976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c29bfa976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6904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29bfa976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c29bfa976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0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29bfa976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c29bfa976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1273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29bfa976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c29bfa976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12011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29bfa976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c29bfa976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20832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29bfa976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c29bfa976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4486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29bfa976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c29bfa976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8937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29bfa976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c29bfa976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15491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29bfa976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c29bfa976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49501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29bfa976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c29bfa976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41620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29bfa976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c29bfa976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5345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29bfa976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c29bfa976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68466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29bfa976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c29bfa976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45247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29bfa976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c29bfa976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12118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29bfa976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c29bfa976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82269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3e19dd39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gc3e19dd39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7398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29bfa976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c29bfa976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250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29bfa976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c29bfa976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7415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29bfa976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c29bfa976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2918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29bfa976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c29bfa976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094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Hidden layers represent levels of abstraction. </a:t>
            </a:r>
            <a:r>
              <a:rPr lang="en-US" sz="1200" kern="1200" dirty="0">
                <a:solidFill>
                  <a:schemeClr val="tx1"/>
                </a:solidFill>
                <a:effectLst/>
                <a:latin typeface="Arial" charset="0"/>
                <a:ea typeface="+mn-ea"/>
                <a:cs typeface="+mn-cs"/>
              </a:rPr>
              <a:t>ANN models provide a natural way of representing features at multiple levels of abstraction, where complex features are seen as compositions of simpler features. In many classification problems, modeling such a hierarchy of features turns out to be very useful. For example, in order to detect a human face in an image, we can first identify low-level features such as sharp edges with different gradients and orientations. These features can then be combined to identify facial parts such as eyes, nose, ears, and lips. Finally, an appropriate arrangement of facial parts can be used to correctly identify a human face. ANN models provide a powerful architecture to represent a hierarchical abstraction of features, from </a:t>
            </a:r>
            <a:endParaRPr lang="en-US" dirty="0"/>
          </a:p>
          <a:p>
            <a:r>
              <a:rPr lang="en-US" sz="1200" kern="1200" dirty="0">
                <a:solidFill>
                  <a:schemeClr val="tx1"/>
                </a:solidFill>
                <a:effectLst/>
                <a:latin typeface="Arial" charset="0"/>
                <a:ea typeface="+mn-ea"/>
                <a:cs typeface="+mn-cs"/>
              </a:rPr>
              <a:t>k lower levels of abstraction (e.g., edges) to higher levels (e.g., facial parts). </a:t>
            </a:r>
            <a:endParaRPr lang="en-US" dirty="0"/>
          </a:p>
          <a:p>
            <a:pPr marL="0" marR="0" lvl="0" indent="0" algn="l" defTabSz="963613" rtl="0" eaLnBrk="0" fontAlgn="base" latinLnBrk="0" hangingPunct="0">
              <a:lnSpc>
                <a:spcPct val="100000"/>
              </a:lnSpc>
              <a:spcBef>
                <a:spcPct val="30000"/>
              </a:spcBef>
              <a:spcAft>
                <a:spcPct val="0"/>
              </a:spcAft>
              <a:buClrTx/>
              <a:buSzTx/>
              <a:buFontTx/>
              <a:buNone/>
              <a:tabLst/>
              <a:defRPr/>
            </a:pPr>
            <a:endParaRPr lang="en-US" sz="1200" dirty="0"/>
          </a:p>
          <a:p>
            <a:endParaRPr lang="en-US" dirty="0"/>
          </a:p>
        </p:txBody>
      </p:sp>
    </p:spTree>
    <p:extLst>
      <p:ext uri="{BB962C8B-B14F-4D97-AF65-F5344CB8AC3E}">
        <p14:creationId xmlns:p14="http://schemas.microsoft.com/office/powerpoint/2010/main" val="3291672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ANN models provide a natural way of representing features at multiple levels of abstraction, where complex features are seen as compositions of simpler features. In many classification problems, modeling such a hierarchy of features turns out to be very useful. For example, in order to detect a human face in an image, we can first identify low-level features such as sharp edges with different gradients and orientations. These features can then be combined to identify facial parts such as eyes, nose, ears, and lips. Finally, an appropriate arrangement of facial parts can be used to correctly identify a human face. ANN models provide a powerful architecture to represent a hierarchical abstraction of features, from </a:t>
            </a:r>
            <a:endParaRPr lang="en-US" dirty="0"/>
          </a:p>
          <a:p>
            <a:r>
              <a:rPr lang="en-US" sz="1200" kern="1200" dirty="0">
                <a:solidFill>
                  <a:schemeClr val="tx1"/>
                </a:solidFill>
                <a:effectLst/>
                <a:latin typeface="Arial" charset="0"/>
                <a:ea typeface="+mn-ea"/>
                <a:cs typeface="+mn-cs"/>
              </a:rPr>
              <a:t>k lower levels of abstraction (e.g., edges) to higher levels (e.g., facial parts). </a:t>
            </a:r>
            <a:endParaRPr lang="en-US" dirty="0"/>
          </a:p>
          <a:p>
            <a:endParaRPr lang="en-US" dirty="0"/>
          </a:p>
        </p:txBody>
      </p:sp>
    </p:spTree>
    <p:extLst>
      <p:ext uri="{BB962C8B-B14F-4D97-AF65-F5344CB8AC3E}">
        <p14:creationId xmlns:p14="http://schemas.microsoft.com/office/powerpoint/2010/main" val="2420681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7701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40E2F630-1C86-4956-93D9-CBB5A06F7D8C}" type="slidenum">
              <a:rPr lang="en-US" altLang="en-US"/>
              <a:pPr/>
              <a:t>‹#›</a:t>
            </a:fld>
            <a:endParaRPr lang="en-US" altLang="en-US"/>
          </a:p>
        </p:txBody>
      </p:sp>
    </p:spTree>
    <p:extLst>
      <p:ext uri="{BB962C8B-B14F-4D97-AF65-F5344CB8AC3E}">
        <p14:creationId xmlns:p14="http://schemas.microsoft.com/office/powerpoint/2010/main" val="12577396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404666"/>
            <a:ext cx="12192000" cy="926976"/>
          </a:xfrm>
        </p:spPr>
        <p:txBody>
          <a:bodyPr>
            <a:normAutofit/>
          </a:bodyPr>
          <a:lstStyle>
            <a:lvl1pPr>
              <a:defRPr sz="3882">
                <a:solidFill>
                  <a:srgbClr val="002060"/>
                </a:solidFill>
                <a:latin typeface="Palatino Linotype" panose="02040502050505030304" pitchFamily="18" charset="0"/>
              </a:defRPr>
            </a:lvl1pPr>
          </a:lstStyle>
          <a:p>
            <a:r>
              <a:rPr lang="en-US" dirty="0"/>
              <a:t>Click to edit Master title style</a:t>
            </a:r>
          </a:p>
        </p:txBody>
      </p:sp>
      <p:sp>
        <p:nvSpPr>
          <p:cNvPr id="3" name="Content Placeholder 2"/>
          <p:cNvSpPr>
            <a:spLocks noGrp="1"/>
          </p:cNvSpPr>
          <p:nvPr>
            <p:ph idx="1"/>
          </p:nvPr>
        </p:nvSpPr>
        <p:spPr>
          <a:xfrm>
            <a:off x="335362" y="1844827"/>
            <a:ext cx="11617291" cy="4736177"/>
          </a:xfrm>
        </p:spPr>
        <p:txBody>
          <a:bodyPr/>
          <a:lstStyle>
            <a:lvl1pPr marL="254947" indent="-254947">
              <a:buClr>
                <a:schemeClr val="tx2"/>
              </a:buClr>
              <a:buSzPct val="90000"/>
              <a:buFont typeface="Palatino Linotype" panose="02040502050505030304" pitchFamily="18" charset="0"/>
              <a:buChar char="•"/>
              <a:defRPr sz="1765">
                <a:latin typeface="Palatino Linotype" panose="02040502050505030304" pitchFamily="18" charset="0"/>
              </a:defRPr>
            </a:lvl1pPr>
            <a:lvl2pPr marL="557522" indent="-200316">
              <a:buClr>
                <a:schemeClr val="tx2"/>
              </a:buClr>
              <a:buSzPct val="90000"/>
              <a:buFont typeface="Wingdings" panose="05000000000000000000" pitchFamily="2" charset="2"/>
              <a:buChar char="§"/>
              <a:defRPr sz="1588">
                <a:latin typeface="Palatino Linotype" panose="02040502050505030304" pitchFamily="18" charset="0"/>
              </a:defRPr>
            </a:lvl2pPr>
            <a:lvl3pPr marL="858697" indent="-204518">
              <a:buClr>
                <a:schemeClr val="tx2"/>
              </a:buClr>
              <a:buFont typeface="Courier New" panose="02070309020205020404" pitchFamily="49" charset="0"/>
              <a:buChar char="o"/>
              <a:defRPr sz="1412">
                <a:latin typeface="Palatino Linotype" panose="02040502050505030304" pitchFamily="18" charset="0"/>
              </a:defRPr>
            </a:lvl3pPr>
            <a:lvl4pPr marL="1106640" indent="-196113">
              <a:buClr>
                <a:schemeClr val="tx2"/>
              </a:buClr>
              <a:defRPr sz="1235">
                <a:latin typeface="Palatino Linotype" panose="02040502050505030304" pitchFamily="18" charset="0"/>
              </a:defRPr>
            </a:lvl4pPr>
            <a:lvl5pPr marL="1262130" indent="-155490">
              <a:buClr>
                <a:schemeClr val="tx2"/>
              </a:buClr>
              <a:defRPr sz="1059">
                <a:latin typeface="Palatino Linotype" panose="0204050205050503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10800524" y="6581003"/>
            <a:ext cx="1344149" cy="255326"/>
          </a:xfrm>
          <a:prstGeom prst="rect">
            <a:avLst/>
          </a:prstGeom>
          <a:noFill/>
        </p:spPr>
        <p:txBody>
          <a:bodyPr wrap="square" rtlCol="0">
            <a:spAutoFit/>
          </a:bodyPr>
          <a:lstStyle/>
          <a:p>
            <a:pPr algn="r"/>
            <a:fld id="{00102D1B-0293-4647-B4E5-AE469158D403}" type="slidenum">
              <a:rPr lang="en-US" sz="1059" smtClean="0">
                <a:solidFill>
                  <a:schemeClr val="bg1">
                    <a:lumMod val="50000"/>
                  </a:schemeClr>
                </a:solidFill>
              </a:rPr>
              <a:pPr algn="r"/>
              <a:t>‹#›</a:t>
            </a:fld>
            <a:endParaRPr lang="en-US" sz="882" dirty="0">
              <a:solidFill>
                <a:schemeClr val="bg1">
                  <a:lumMod val="50000"/>
                </a:schemeClr>
              </a:solidFill>
            </a:endParaRPr>
          </a:p>
        </p:txBody>
      </p:sp>
      <p:grpSp>
        <p:nvGrpSpPr>
          <p:cNvPr id="12" name="Group 11"/>
          <p:cNvGrpSpPr/>
          <p:nvPr userDrawn="1"/>
        </p:nvGrpSpPr>
        <p:grpSpPr>
          <a:xfrm>
            <a:off x="0" y="-27384"/>
            <a:ext cx="12183207" cy="288032"/>
            <a:chOff x="0" y="-27384"/>
            <a:chExt cx="9137405" cy="288032"/>
          </a:xfrm>
        </p:grpSpPr>
        <p:sp>
          <p:nvSpPr>
            <p:cNvPr id="13" name="TextBox 12"/>
            <p:cNvSpPr txBox="1"/>
            <p:nvPr userDrawn="1"/>
          </p:nvSpPr>
          <p:spPr>
            <a:xfrm>
              <a:off x="0" y="-27384"/>
              <a:ext cx="9137405" cy="282385"/>
            </a:xfrm>
            <a:prstGeom prst="rect">
              <a:avLst/>
            </a:prstGeom>
            <a:noFill/>
          </p:spPr>
          <p:txBody>
            <a:bodyPr wrap="square" rtlCol="0">
              <a:spAutoFit/>
            </a:bodyPr>
            <a:lstStyle/>
            <a:p>
              <a:pPr algn="r"/>
              <a:r>
                <a:rPr lang="en-US" sz="1235" b="1" i="1" baseline="0" dirty="0">
                  <a:latin typeface="Palatino Linotype" panose="02040502050505030304" pitchFamily="18" charset="0"/>
                </a:rPr>
                <a:t>CS 404/504, Fall 2021</a:t>
              </a:r>
              <a:endParaRPr lang="en-US" sz="1235" b="1" i="1" dirty="0">
                <a:latin typeface="Palatino Linotype" panose="02040502050505030304" pitchFamily="18" charset="0"/>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04" y="44624"/>
              <a:ext cx="1475423" cy="198120"/>
            </a:xfrm>
            <a:prstGeom prst="rect">
              <a:avLst/>
            </a:prstGeom>
          </p:spPr>
        </p:pic>
        <p:cxnSp>
          <p:nvCxnSpPr>
            <p:cNvPr id="15" name="Straight Connector 14"/>
            <p:cNvCxnSpPr/>
            <p:nvPr userDrawn="1"/>
          </p:nvCxnSpPr>
          <p:spPr>
            <a:xfrm>
              <a:off x="72008" y="260648"/>
              <a:ext cx="9036496" cy="0"/>
            </a:xfrm>
            <a:prstGeom prst="line">
              <a:avLst/>
            </a:prstGeom>
            <a:ln w="19050">
              <a:gradFill flip="none" rotWithShape="1">
                <a:gsLst>
                  <a:gs pos="0">
                    <a:srgbClr val="C99503"/>
                  </a:gs>
                  <a:gs pos="60000">
                    <a:schemeClr val="accent1">
                      <a:tint val="44500"/>
                      <a:satMod val="160000"/>
                      <a:alpha val="56000"/>
                      <a:lumMod val="83000"/>
                    </a:schemeClr>
                  </a:gs>
                  <a:gs pos="100000">
                    <a:schemeClr val="tx1">
                      <a:lumMod val="64000"/>
                      <a:lumOff val="36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cxnSp>
        <p:nvCxnSpPr>
          <p:cNvPr id="6" name="Straight Connector 5"/>
          <p:cNvCxnSpPr/>
          <p:nvPr userDrawn="1"/>
        </p:nvCxnSpPr>
        <p:spPr>
          <a:xfrm>
            <a:off x="335362" y="1340768"/>
            <a:ext cx="11617291" cy="0"/>
          </a:xfrm>
          <a:prstGeom prst="line">
            <a:avLst/>
          </a:prstGeom>
          <a:ln w="25400" cap="rnd">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0" hasCustomPrompt="1"/>
          </p:nvPr>
        </p:nvSpPr>
        <p:spPr>
          <a:xfrm>
            <a:off x="335362" y="1332297"/>
            <a:ext cx="7506287" cy="309082"/>
          </a:xfrm>
        </p:spPr>
        <p:txBody>
          <a:bodyPr>
            <a:normAutofit/>
          </a:bodyPr>
          <a:lstStyle>
            <a:lvl1pPr marL="0" indent="0">
              <a:buNone/>
              <a:defRPr sz="1235" i="1">
                <a:latin typeface="Palatino Linotype" panose="02040502050505030304" pitchFamily="18" charset="0"/>
              </a:defRPr>
            </a:lvl1pPr>
            <a:lvl2pPr marL="609353" indent="-205920">
              <a:defRPr sz="1588">
                <a:latin typeface="Palatino Linotype" panose="02040502050505030304" pitchFamily="18" charset="0"/>
              </a:defRPr>
            </a:lvl2pPr>
            <a:lvl3pPr marL="910527" indent="-207320">
              <a:buFont typeface="Wingdings" panose="05000000000000000000" pitchFamily="2" charset="2"/>
              <a:buChar char="§"/>
              <a:defRPr sz="1412">
                <a:latin typeface="Palatino Linotype" panose="02040502050505030304" pitchFamily="18" charset="0"/>
              </a:defRPr>
            </a:lvl3pPr>
            <a:lvl4pPr marL="1210300" indent="-197515">
              <a:buFont typeface="Arial" panose="020B0604020202020204" pitchFamily="34" charset="0"/>
              <a:buChar char="»"/>
              <a:defRPr sz="1235">
                <a:latin typeface="Palatino Linotype" panose="02040502050505030304" pitchFamily="18" charset="0"/>
              </a:defRPr>
            </a:lvl4pPr>
            <a:lvl5pPr>
              <a:defRPr sz="1329">
                <a:latin typeface="Palatino Linotype" panose="02040502050505030304" pitchFamily="18" charset="0"/>
              </a:defRPr>
            </a:lvl5pPr>
          </a:lstStyle>
          <a:p>
            <a:pPr lvl="0"/>
            <a:r>
              <a:rPr lang="en-US" dirty="0"/>
              <a:t>Click to edit Master text styles</a:t>
            </a:r>
          </a:p>
        </p:txBody>
      </p:sp>
    </p:spTree>
    <p:extLst>
      <p:ext uri="{BB962C8B-B14F-4D97-AF65-F5344CB8AC3E}">
        <p14:creationId xmlns:p14="http://schemas.microsoft.com/office/powerpoint/2010/main" val="2047862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966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508000" y="152400"/>
            <a:ext cx="11040533" cy="533400"/>
          </a:xfrm>
        </p:spPr>
        <p:txBody>
          <a:bodyPr/>
          <a:lstStyle/>
          <a:p>
            <a:r>
              <a:rPr lang="en-US"/>
              <a:t>Click to edit Master title style</a:t>
            </a:r>
          </a:p>
        </p:txBody>
      </p:sp>
      <p:sp>
        <p:nvSpPr>
          <p:cNvPr id="3" name="Content Placeholder 2"/>
          <p:cNvSpPr>
            <a:spLocks noGrp="1"/>
          </p:cNvSpPr>
          <p:nvPr>
            <p:ph sz="quarter" idx="1"/>
          </p:nvPr>
        </p:nvSpPr>
        <p:spPr>
          <a:xfrm>
            <a:off x="548217" y="1143000"/>
            <a:ext cx="5444067"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5484" y="1143000"/>
            <a:ext cx="5444067"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48217" y="3810000"/>
            <a:ext cx="5444067"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5484" y="3810000"/>
            <a:ext cx="5444067"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611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48217" y="1143000"/>
            <a:ext cx="5444067"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484" y="1143000"/>
            <a:ext cx="5444067"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0032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3" r:id="rId3"/>
    <p:sldLayoutId id="2147483656" r:id="rId4"/>
    <p:sldLayoutId id="2147483658" r:id="rId5"/>
    <p:sldLayoutId id="2147483659" r:id="rId6"/>
    <p:sldLayoutId id="2147483660" r:id="rId7"/>
    <p:sldLayoutId id="2147483661" r:id="rId8"/>
    <p:sldLayoutId id="2147483662" r:id="rId9"/>
    <p:sldLayoutId id="2147483663" r:id="rId10"/>
    <p:sldLayoutId id="2147483664" r:id="rId11"/>
    <p:sldLayoutId id="2147483667"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13.wmf"/><Relationship Id="rId5" Type="http://schemas.openxmlformats.org/officeDocument/2006/relationships/oleObject" Target="../embeddings/oleObject14.bin"/><Relationship Id="rId4" Type="http://schemas.openxmlformats.org/officeDocument/2006/relationships/image" Target="../media/image11.wmf"/></Relationships>
</file>

<file path=ppt/slides/_rels/slide11.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15.wmf"/><Relationship Id="rId5" Type="http://schemas.openxmlformats.org/officeDocument/2006/relationships/oleObject" Target="../embeddings/oleObject17.bin"/><Relationship Id="rId4" Type="http://schemas.openxmlformats.org/officeDocument/2006/relationships/image" Target="../media/image14.wmf"/><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9.xml"/><Relationship Id="rId1" Type="http://schemas.openxmlformats.org/officeDocument/2006/relationships/vmlDrawing" Target="../drawings/vmlDrawing10.vml"/><Relationship Id="rId6" Type="http://schemas.openxmlformats.org/officeDocument/2006/relationships/image" Target="../media/image18.emf"/><Relationship Id="rId5" Type="http://schemas.openxmlformats.org/officeDocument/2006/relationships/oleObject" Target="../embeddings/oleObject20.bin"/><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19.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22.wmf"/><Relationship Id="rId5" Type="http://schemas.openxmlformats.org/officeDocument/2006/relationships/oleObject" Target="../embeddings/oleObject24.bin"/><Relationship Id="rId4" Type="http://schemas.openxmlformats.org/officeDocument/2006/relationships/image" Target="../media/image21.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0.xml"/><Relationship Id="rId1" Type="http://schemas.openxmlformats.org/officeDocument/2006/relationships/vmlDrawing" Target="../drawings/vmlDrawing14.vml"/><Relationship Id="rId4" Type="http://schemas.openxmlformats.org/officeDocument/2006/relationships/image" Target="../media/image6.emf"/></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image" Target="../media/image26.png"/><Relationship Id="rId7"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7.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16.vml"/><Relationship Id="rId4" Type="http://schemas.openxmlformats.org/officeDocument/2006/relationships/image" Target="../media/image40.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42.wmf"/><Relationship Id="rId5" Type="http://schemas.openxmlformats.org/officeDocument/2006/relationships/oleObject" Target="../embeddings/oleObject29.bin"/><Relationship Id="rId4" Type="http://schemas.openxmlformats.org/officeDocument/2006/relationships/image" Target="../media/image41.emf"/></Relationships>
</file>

<file path=ppt/slides/_rels/slide2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4.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8.xml"/><Relationship Id="rId1" Type="http://schemas.openxmlformats.org/officeDocument/2006/relationships/vmlDrawing" Target="../drawings/vmlDrawing18.vml"/><Relationship Id="rId6" Type="http://schemas.openxmlformats.org/officeDocument/2006/relationships/image" Target="../media/image46.emf"/><Relationship Id="rId5" Type="http://schemas.openxmlformats.org/officeDocument/2006/relationships/oleObject" Target="../embeddings/oleObject31.bin"/><Relationship Id="rId10" Type="http://schemas.openxmlformats.org/officeDocument/2006/relationships/image" Target="../media/image48.emf"/><Relationship Id="rId4" Type="http://schemas.openxmlformats.org/officeDocument/2006/relationships/image" Target="../media/image45.emf"/><Relationship Id="rId9" Type="http://schemas.openxmlformats.org/officeDocument/2006/relationships/oleObject" Target="../embeddings/oleObject33.bin"/></Relationships>
</file>

<file path=ppt/slides/_rels/slide31.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9.xml"/><Relationship Id="rId1" Type="http://schemas.openxmlformats.org/officeDocument/2006/relationships/vmlDrawing" Target="../drawings/vmlDrawing19.vml"/><Relationship Id="rId6" Type="http://schemas.openxmlformats.org/officeDocument/2006/relationships/image" Target="../media/image51.wmf"/><Relationship Id="rId5" Type="http://schemas.openxmlformats.org/officeDocument/2006/relationships/oleObject" Target="../embeddings/oleObject35.bin"/><Relationship Id="rId4" Type="http://schemas.openxmlformats.org/officeDocument/2006/relationships/image" Target="../media/image50.emf"/></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vmlDrawing" Target="../drawings/vmlDrawing20.vml"/><Relationship Id="rId5" Type="http://schemas.openxmlformats.org/officeDocument/2006/relationships/image" Target="../media/image53.emf"/><Relationship Id="rId4" Type="http://schemas.openxmlformats.org/officeDocument/2006/relationships/oleObject" Target="../embeddings/oleObject36.bin"/></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21.vml"/><Relationship Id="rId5" Type="http://schemas.openxmlformats.org/officeDocument/2006/relationships/image" Target="../media/image55.png"/><Relationship Id="rId4" Type="http://schemas.openxmlformats.org/officeDocument/2006/relationships/image" Target="../media/image54.emf"/></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1.emf"/><Relationship Id="rId5" Type="http://schemas.openxmlformats.org/officeDocument/2006/relationships/image" Target="../media/image60.png"/><Relationship Id="rId4" Type="http://schemas.openxmlformats.org/officeDocument/2006/relationships/image" Target="../media/image57.emf"/></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0.xml"/><Relationship Id="rId1" Type="http://schemas.openxmlformats.org/officeDocument/2006/relationships/vmlDrawing" Target="../drawings/vmlDrawing2.v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7.png"/><Relationship Id="rId7" Type="http://schemas.openxmlformats.org/officeDocument/2006/relationships/image" Target="../media/image74.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69.png"/><Relationship Id="rId4" Type="http://schemas.openxmlformats.org/officeDocument/2006/relationships/image" Target="../media/image57.emf"/></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s://keras.io/"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3" Type="http://schemas.openxmlformats.org/officeDocument/2006/relationships/hyperlink" Target="https://keras.io/examples"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https://developer.apple.com/library/content/documentation/Performance/Conceptual/vImage/ConvolutionOperations/ConvolutionOperations.html" TargetMode="Externa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0.xml"/><Relationship Id="rId1" Type="http://schemas.openxmlformats.org/officeDocument/2006/relationships/vmlDrawing" Target="../drawings/vmlDrawing3.vml"/><Relationship Id="rId4" Type="http://schemas.openxmlformats.org/officeDocument/2006/relationships/image" Target="../media/image4.emf"/></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84.jpe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jpeg"/><Relationship Id="rId7" Type="http://schemas.openxmlformats.org/officeDocument/2006/relationships/image" Target="../media/image94.png"/><Relationship Id="rId2" Type="http://schemas.openxmlformats.org/officeDocument/2006/relationships/image" Target="../media/image89.jpe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96.png"/></Relationships>
</file>

<file path=ppt/slides/_rels/slide5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0.xml"/><Relationship Id="rId1" Type="http://schemas.openxmlformats.org/officeDocument/2006/relationships/vmlDrawing" Target="../drawings/vmlDrawing4.vml"/><Relationship Id="rId4" Type="http://schemas.openxmlformats.org/officeDocument/2006/relationships/image" Target="../media/image4.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3" Type="http://schemas.openxmlformats.org/officeDocument/2006/relationships/image" Target="../media/image113.png"/><Relationship Id="rId18" Type="http://schemas.openxmlformats.org/officeDocument/2006/relationships/image" Target="../media/image118.png"/><Relationship Id="rId26" Type="http://schemas.openxmlformats.org/officeDocument/2006/relationships/image" Target="../media/image126.png"/><Relationship Id="rId39" Type="http://schemas.openxmlformats.org/officeDocument/2006/relationships/image" Target="../media/image139.png"/><Relationship Id="rId21" Type="http://schemas.openxmlformats.org/officeDocument/2006/relationships/image" Target="../media/image121.png"/><Relationship Id="rId34" Type="http://schemas.openxmlformats.org/officeDocument/2006/relationships/image" Target="../media/image134.png"/><Relationship Id="rId42" Type="http://schemas.openxmlformats.org/officeDocument/2006/relationships/image" Target="../media/image142.jpeg"/><Relationship Id="rId7" Type="http://schemas.openxmlformats.org/officeDocument/2006/relationships/image" Target="../media/image107.png"/><Relationship Id="rId2" Type="http://schemas.openxmlformats.org/officeDocument/2006/relationships/notesSlide" Target="../notesSlides/notesSlide16.xml"/><Relationship Id="rId16" Type="http://schemas.openxmlformats.org/officeDocument/2006/relationships/image" Target="../media/image116.png"/><Relationship Id="rId20" Type="http://schemas.openxmlformats.org/officeDocument/2006/relationships/image" Target="../media/image120.png"/><Relationship Id="rId29" Type="http://schemas.openxmlformats.org/officeDocument/2006/relationships/image" Target="../media/image129.png"/><Relationship Id="rId41" Type="http://schemas.openxmlformats.org/officeDocument/2006/relationships/image" Target="../media/image141.png"/><Relationship Id="rId1" Type="http://schemas.openxmlformats.org/officeDocument/2006/relationships/slideLayout" Target="../slideLayouts/slideLayout12.xml"/><Relationship Id="rId6" Type="http://schemas.openxmlformats.org/officeDocument/2006/relationships/image" Target="../media/image106.png"/><Relationship Id="rId11" Type="http://schemas.openxmlformats.org/officeDocument/2006/relationships/image" Target="../media/image111.png"/><Relationship Id="rId24" Type="http://schemas.openxmlformats.org/officeDocument/2006/relationships/image" Target="../media/image124.png"/><Relationship Id="rId32" Type="http://schemas.openxmlformats.org/officeDocument/2006/relationships/image" Target="../media/image132.png"/><Relationship Id="rId37" Type="http://schemas.openxmlformats.org/officeDocument/2006/relationships/image" Target="../media/image137.png"/><Relationship Id="rId40" Type="http://schemas.openxmlformats.org/officeDocument/2006/relationships/image" Target="../media/image140.png"/><Relationship Id="rId5" Type="http://schemas.openxmlformats.org/officeDocument/2006/relationships/image" Target="../media/image105.png"/><Relationship Id="rId15" Type="http://schemas.openxmlformats.org/officeDocument/2006/relationships/image" Target="../media/image115.png"/><Relationship Id="rId23" Type="http://schemas.openxmlformats.org/officeDocument/2006/relationships/image" Target="../media/image123.png"/><Relationship Id="rId28" Type="http://schemas.openxmlformats.org/officeDocument/2006/relationships/image" Target="../media/image128.png"/><Relationship Id="rId36" Type="http://schemas.openxmlformats.org/officeDocument/2006/relationships/image" Target="../media/image136.png"/><Relationship Id="rId10" Type="http://schemas.openxmlformats.org/officeDocument/2006/relationships/image" Target="../media/image110.png"/><Relationship Id="rId19" Type="http://schemas.openxmlformats.org/officeDocument/2006/relationships/image" Target="../media/image119.png"/><Relationship Id="rId31" Type="http://schemas.openxmlformats.org/officeDocument/2006/relationships/image" Target="../media/image131.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 Id="rId22" Type="http://schemas.openxmlformats.org/officeDocument/2006/relationships/image" Target="../media/image122.png"/><Relationship Id="rId27" Type="http://schemas.openxmlformats.org/officeDocument/2006/relationships/image" Target="../media/image127.png"/><Relationship Id="rId30" Type="http://schemas.openxmlformats.org/officeDocument/2006/relationships/image" Target="../media/image130.png"/><Relationship Id="rId35" Type="http://schemas.openxmlformats.org/officeDocument/2006/relationships/image" Target="../media/image135.png"/><Relationship Id="rId8" Type="http://schemas.openxmlformats.org/officeDocument/2006/relationships/image" Target="../media/image108.png"/><Relationship Id="rId3" Type="http://schemas.openxmlformats.org/officeDocument/2006/relationships/image" Target="../media/image103.png"/><Relationship Id="rId12" Type="http://schemas.openxmlformats.org/officeDocument/2006/relationships/image" Target="../media/image112.png"/><Relationship Id="rId17" Type="http://schemas.openxmlformats.org/officeDocument/2006/relationships/image" Target="../media/image117.png"/><Relationship Id="rId25" Type="http://schemas.openxmlformats.org/officeDocument/2006/relationships/image" Target="../media/image125.png"/><Relationship Id="rId33" Type="http://schemas.openxmlformats.org/officeDocument/2006/relationships/image" Target="../media/image133.png"/><Relationship Id="rId38" Type="http://schemas.openxmlformats.org/officeDocument/2006/relationships/image" Target="../media/image138.png"/></Relationships>
</file>

<file path=ppt/slides/_rels/slide64.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46.png"/><Relationship Id="rId5" Type="http://schemas.openxmlformats.org/officeDocument/2006/relationships/image" Target="../media/image145.jpeg"/><Relationship Id="rId4" Type="http://schemas.openxmlformats.org/officeDocument/2006/relationships/image" Target="../media/image144.jpg"/></Relationships>
</file>

<file path=ppt/slides/_rels/slide65.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49.png"/></Relationships>
</file>

<file path=ppt/slides/_rels/slide6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0.xml"/><Relationship Id="rId1" Type="http://schemas.openxmlformats.org/officeDocument/2006/relationships/vmlDrawing" Target="../drawings/vmlDrawing5.vml"/><Relationship Id="rId4" Type="http://schemas.openxmlformats.org/officeDocument/2006/relationships/image" Target="../media/image5.emf"/></Relationships>
</file>

<file path=ppt/slides/_rels/slide7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hyperlink" Target="https://ciml.group/"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56.png"/></Relationships>
</file>

<file path=ppt/slides/_rels/slide77.xml.rels><?xml version="1.0" encoding="UTF-8" standalone="yes"?>
<Relationships xmlns="http://schemas.openxmlformats.org/package/2006/relationships"><Relationship Id="rId3" Type="http://schemas.openxmlformats.org/officeDocument/2006/relationships/hyperlink" Target="mailto:tensari@atu.edu"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hyperlink" Target="https://scholar.google.com/citations?user=o-TS7FsAAAAJ&amp;hl=en&amp;oi=ao"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0.xml"/><Relationship Id="rId1" Type="http://schemas.openxmlformats.org/officeDocument/2006/relationships/vmlDrawing" Target="../drawings/vmlDrawing6.vml"/><Relationship Id="rId4" Type="http://schemas.openxmlformats.org/officeDocument/2006/relationships/image" Target="../media/image6.emf"/></Relationships>
</file>

<file path=ppt/slides/_rels/slide80.xml.rels><?xml version="1.0" encoding="UTF-8" standalone="yes"?>
<Relationships xmlns="http://schemas.openxmlformats.org/package/2006/relationships"><Relationship Id="rId3" Type="http://schemas.openxmlformats.org/officeDocument/2006/relationships/hyperlink" Target="http://www.cse.msu.edu/~ptan/dmbook/software"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hyperlink" Target="http://www.medium.com/" TargetMode="External"/><Relationship Id="rId5" Type="http://schemas.openxmlformats.org/officeDocument/2006/relationships/hyperlink" Target="https://scikit-learn.org/stable/" TargetMode="External"/><Relationship Id="rId4" Type="http://schemas.openxmlformats.org/officeDocument/2006/relationships/hyperlink" Target="https://scipy-lectures.org/"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oleObject" Target="../embeddings/oleObject12.bin"/><Relationship Id="rId3" Type="http://schemas.openxmlformats.org/officeDocument/2006/relationships/oleObject" Target="../embeddings/oleObject7.bin"/><Relationship Id="rId7" Type="http://schemas.openxmlformats.org/officeDocument/2006/relationships/oleObject" Target="../embeddings/oleObject9.bin"/><Relationship Id="rId12" Type="http://schemas.openxmlformats.org/officeDocument/2006/relationships/image" Target="../media/image11.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8.wmf"/><Relationship Id="rId11" Type="http://schemas.openxmlformats.org/officeDocument/2006/relationships/oleObject" Target="../embeddings/oleObject11.bin"/><Relationship Id="rId5" Type="http://schemas.openxmlformats.org/officeDocument/2006/relationships/oleObject" Target="../embeddings/oleObject8.bin"/><Relationship Id="rId10" Type="http://schemas.openxmlformats.org/officeDocument/2006/relationships/image" Target="../media/image10.wmf"/><Relationship Id="rId4" Type="http://schemas.openxmlformats.org/officeDocument/2006/relationships/image" Target="../media/image7.emf"/><Relationship Id="rId9" Type="http://schemas.openxmlformats.org/officeDocument/2006/relationships/oleObject" Target="../embeddings/oleObject10.bin"/><Relationship Id="rId14" Type="http://schemas.openxmlformats.org/officeDocument/2006/relationships/image" Target="../media/image1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ctrTitle"/>
          </p:nvPr>
        </p:nvSpPr>
        <p:spPr>
          <a:xfrm>
            <a:off x="415225" y="629575"/>
            <a:ext cx="11572800" cy="27594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dirty="0" smtClean="0">
                <a:solidFill>
                  <a:schemeClr val="tx1"/>
                </a:solidFill>
              </a:rPr>
              <a:t>INFT 6903 Data Science</a:t>
            </a:r>
            <a:br>
              <a:rPr lang="en-US" dirty="0" smtClean="0">
                <a:solidFill>
                  <a:schemeClr val="tx1"/>
                </a:solidFill>
              </a:rPr>
            </a:br>
            <a:endParaRPr dirty="0">
              <a:solidFill>
                <a:schemeClr val="tx1"/>
              </a:solidFill>
            </a:endParaRPr>
          </a:p>
          <a:p>
            <a:pPr lvl="0">
              <a:buSzPct val="100000"/>
            </a:pPr>
            <a:r>
              <a:rPr lang="en-US" sz="4800" dirty="0" smtClean="0">
                <a:solidFill>
                  <a:schemeClr val="tx1"/>
                </a:solidFill>
              </a:rPr>
              <a:t>Week 9: </a:t>
            </a:r>
            <a:r>
              <a:rPr lang="en-US" sz="4800" dirty="0" smtClean="0"/>
              <a:t>Classification (</a:t>
            </a:r>
            <a:r>
              <a:rPr lang="en-US" sz="4800" dirty="0"/>
              <a:t>Machine learning)/Part </a:t>
            </a:r>
            <a:r>
              <a:rPr lang="en-US" sz="4800" dirty="0" smtClean="0"/>
              <a:t>II</a:t>
            </a:r>
            <a:endParaRPr sz="4800" dirty="0">
              <a:solidFill>
                <a:schemeClr val="tx1"/>
              </a:solidFill>
            </a:endParaRPr>
          </a:p>
        </p:txBody>
      </p:sp>
      <p:sp>
        <p:nvSpPr>
          <p:cNvPr id="90" name="Google Shape;90;p1"/>
          <p:cNvSpPr txBox="1">
            <a:spLocks noGrp="1"/>
          </p:cNvSpPr>
          <p:nvPr>
            <p:ph type="subTitle" idx="1"/>
          </p:nvPr>
        </p:nvSpPr>
        <p:spPr>
          <a:xfrm>
            <a:off x="1524000" y="4245828"/>
            <a:ext cx="9144000" cy="20325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sz="2600" i="1" dirty="0"/>
              <a:t>Dr. Tolga </a:t>
            </a:r>
            <a:r>
              <a:rPr lang="en-US" sz="2600" i="1" dirty="0" smtClean="0"/>
              <a:t>Ensari</a:t>
            </a:r>
          </a:p>
          <a:p>
            <a:pPr marL="0" lvl="0" indent="0" algn="ctr" rtl="0">
              <a:lnSpc>
                <a:spcPct val="90000"/>
              </a:lnSpc>
              <a:spcBef>
                <a:spcPts val="0"/>
              </a:spcBef>
              <a:spcAft>
                <a:spcPts val="0"/>
              </a:spcAft>
              <a:buClr>
                <a:schemeClr val="dk1"/>
              </a:buClr>
              <a:buSzPts val="2400"/>
              <a:buNone/>
            </a:pPr>
            <a:r>
              <a:rPr lang="en-US" sz="2600" i="1" dirty="0" smtClean="0"/>
              <a:t>Department of Computer and Information Sciences</a:t>
            </a:r>
          </a:p>
          <a:p>
            <a:pPr marL="0" indent="0">
              <a:spcBef>
                <a:spcPts val="0"/>
              </a:spcBef>
            </a:pPr>
            <a:r>
              <a:rPr lang="en-US" sz="2600" i="1" dirty="0"/>
              <a:t>Arkansas Tech University</a:t>
            </a:r>
          </a:p>
          <a:p>
            <a:pPr marL="0" lvl="0" indent="0" algn="ctr" rtl="0">
              <a:lnSpc>
                <a:spcPct val="90000"/>
              </a:lnSpc>
              <a:spcBef>
                <a:spcPts val="0"/>
              </a:spcBef>
              <a:spcAft>
                <a:spcPts val="0"/>
              </a:spcAft>
              <a:buClr>
                <a:schemeClr val="dk1"/>
              </a:buClr>
              <a:buSzPts val="2400"/>
              <a:buNone/>
            </a:pPr>
            <a:r>
              <a:rPr lang="en-US" sz="2600" i="1" dirty="0" smtClean="0"/>
              <a:t>E-mail</a:t>
            </a:r>
            <a:r>
              <a:rPr lang="en-US" sz="2600" i="1" dirty="0"/>
              <a:t>: tensari@atu.edu</a:t>
            </a:r>
            <a:endParaRPr sz="2600" i="1" dirty="0"/>
          </a:p>
        </p:txBody>
      </p:sp>
      <p:cxnSp>
        <p:nvCxnSpPr>
          <p:cNvPr id="91" name="Google Shape;91;p1"/>
          <p:cNvCxnSpPr/>
          <p:nvPr/>
        </p:nvCxnSpPr>
        <p:spPr>
          <a:xfrm>
            <a:off x="817075" y="3804050"/>
            <a:ext cx="11008132" cy="8533"/>
          </a:xfrm>
          <a:prstGeom prst="straightConnector1">
            <a:avLst/>
          </a:prstGeom>
          <a:noFill/>
          <a:ln w="9525" cap="flat" cmpd="sng">
            <a:solidFill>
              <a:srgbClr val="0000FF"/>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idx="1"/>
          </p:nvPr>
        </p:nvSpPr>
        <p:spPr>
          <a:xfrm>
            <a:off x="698863" y="1590493"/>
            <a:ext cx="10515600" cy="4351338"/>
          </a:xfrm>
        </p:spPr>
        <p:txBody>
          <a:bodyPr/>
          <a:lstStyle/>
          <a:p>
            <a:r>
              <a:rPr lang="en-US" altLang="en-US" dirty="0"/>
              <a:t>Linear </a:t>
            </a:r>
            <a:r>
              <a:rPr lang="en-US" altLang="en-US" dirty="0" smtClean="0"/>
              <a:t>SVM (Linear model): </a:t>
            </a:r>
            <a:endParaRPr lang="en-US" altLang="en-US" dirty="0"/>
          </a:p>
          <a:p>
            <a:endParaRPr lang="en-US" altLang="en-US" dirty="0"/>
          </a:p>
          <a:p>
            <a:endParaRPr lang="en-US" altLang="en-US" dirty="0"/>
          </a:p>
          <a:p>
            <a:endParaRPr lang="en-US" altLang="en-US" dirty="0" smtClean="0"/>
          </a:p>
          <a:p>
            <a:r>
              <a:rPr lang="en-US" altLang="en-US" dirty="0" smtClean="0"/>
              <a:t>Learning </a:t>
            </a:r>
            <a:r>
              <a:rPr lang="en-US" altLang="en-US" dirty="0"/>
              <a:t>the model is equivalent to determining the values of </a:t>
            </a:r>
          </a:p>
          <a:p>
            <a:pPr lvl="1"/>
            <a:r>
              <a:rPr lang="en-US" altLang="en-US" dirty="0"/>
              <a:t>How to find             from training data?</a:t>
            </a:r>
          </a:p>
        </p:txBody>
      </p:sp>
      <p:graphicFrame>
        <p:nvGraphicFramePr>
          <p:cNvPr id="13315" name="Object 2"/>
          <p:cNvGraphicFramePr>
            <a:graphicFrameLocks noGrp="1" noChangeAspect="1"/>
          </p:cNvGraphicFramePr>
          <p:nvPr>
            <p:ph sz="half" idx="4294967295"/>
            <p:extLst>
              <p:ext uri="{D42A27DB-BD31-4B8C-83A1-F6EECF244321}">
                <p14:modId xmlns:p14="http://schemas.microsoft.com/office/powerpoint/2010/main" val="1799266701"/>
              </p:ext>
            </p:extLst>
          </p:nvPr>
        </p:nvGraphicFramePr>
        <p:xfrm>
          <a:off x="2943498" y="2497182"/>
          <a:ext cx="3505200" cy="852488"/>
        </p:xfrm>
        <a:graphic>
          <a:graphicData uri="http://schemas.openxmlformats.org/presentationml/2006/ole">
            <mc:AlternateContent xmlns:mc="http://schemas.openxmlformats.org/markup-compatibility/2006">
              <mc:Choice xmlns:v="urn:schemas-microsoft-com:vml" Requires="v">
                <p:oleObj spid="_x0000_s14458" name="Equation" r:id="rId3" imgW="1879600" imgH="457200" progId="Equation.3">
                  <p:embed/>
                </p:oleObj>
              </mc:Choice>
              <mc:Fallback>
                <p:oleObj name="Equation" r:id="rId3" imgW="1879600" imgH="457200" progId="Equation.3">
                  <p:embed/>
                  <p:pic>
                    <p:nvPicPr>
                      <p:cNvPr id="1331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3498" y="2497182"/>
                        <a:ext cx="3505200" cy="852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6" name="Object 3"/>
          <p:cNvGraphicFramePr>
            <a:graphicFrameLocks noGrp="1" noChangeAspect="1"/>
          </p:cNvGraphicFramePr>
          <p:nvPr>
            <p:ph sz="half" idx="4294967295"/>
            <p:extLst>
              <p:ext uri="{D42A27DB-BD31-4B8C-83A1-F6EECF244321}">
                <p14:modId xmlns:p14="http://schemas.microsoft.com/office/powerpoint/2010/main" val="1573072065"/>
              </p:ext>
            </p:extLst>
          </p:nvPr>
        </p:nvGraphicFramePr>
        <p:xfrm>
          <a:off x="10158548" y="3751217"/>
          <a:ext cx="1295400" cy="420688"/>
        </p:xfrm>
        <a:graphic>
          <a:graphicData uri="http://schemas.openxmlformats.org/presentationml/2006/ole">
            <mc:AlternateContent xmlns:mc="http://schemas.openxmlformats.org/markup-compatibility/2006">
              <mc:Choice xmlns:v="urn:schemas-microsoft-com:vml" Requires="v">
                <p:oleObj spid="_x0000_s14459" name="Equation" r:id="rId5" imgW="545626" imgH="177646" progId="Equation.3">
                  <p:embed/>
                </p:oleObj>
              </mc:Choice>
              <mc:Fallback>
                <p:oleObj name="Equation" r:id="rId5" imgW="545626" imgH="177646" progId="Equation.3">
                  <p:embed/>
                  <p:pic>
                    <p:nvPicPr>
                      <p:cNvPr id="1331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58548" y="3751217"/>
                        <a:ext cx="1295400"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7" name="Object 4"/>
          <p:cNvGraphicFramePr>
            <a:graphicFrameLocks noGrp="1" noChangeAspect="1"/>
          </p:cNvGraphicFramePr>
          <p:nvPr>
            <p:ph sz="half" idx="4294967295"/>
            <p:extLst>
              <p:ext uri="{D42A27DB-BD31-4B8C-83A1-F6EECF244321}">
                <p14:modId xmlns:p14="http://schemas.microsoft.com/office/powerpoint/2010/main" val="159597600"/>
              </p:ext>
            </p:extLst>
          </p:nvPr>
        </p:nvGraphicFramePr>
        <p:xfrm>
          <a:off x="3219996" y="4297187"/>
          <a:ext cx="838200" cy="272209"/>
        </p:xfrm>
        <a:graphic>
          <a:graphicData uri="http://schemas.openxmlformats.org/presentationml/2006/ole">
            <mc:AlternateContent xmlns:mc="http://schemas.openxmlformats.org/markup-compatibility/2006">
              <mc:Choice xmlns:v="urn:schemas-microsoft-com:vml" Requires="v">
                <p:oleObj spid="_x0000_s14460" name="Equation" r:id="rId7" imgW="545626" imgH="177646" progId="Equation.3">
                  <p:embed/>
                </p:oleObj>
              </mc:Choice>
              <mc:Fallback>
                <p:oleObj name="Equation" r:id="rId7" imgW="545626" imgH="177646" progId="Equation.3">
                  <p:embed/>
                  <p:pic>
                    <p:nvPicPr>
                      <p:cNvPr id="13317"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9996" y="4297187"/>
                        <a:ext cx="838200" cy="272209"/>
                      </a:xfrm>
                      <a:prstGeom prst="rect">
                        <a:avLst/>
                      </a:prstGeom>
                      <a:noFill/>
                      <a:ln>
                        <a:noFill/>
                      </a:ln>
                      <a:effectLst/>
                      <a:extLst/>
                    </p:spPr>
                  </p:pic>
                </p:oleObj>
              </mc:Fallback>
            </mc:AlternateContent>
          </a:graphicData>
        </a:graphic>
      </p:graphicFrame>
      <p:cxnSp>
        <p:nvCxnSpPr>
          <p:cNvPr id="8" name="Google Shape;91;p1"/>
          <p:cNvCxnSpPr/>
          <p:nvPr/>
        </p:nvCxnSpPr>
        <p:spPr>
          <a:xfrm>
            <a:off x="764821" y="1165345"/>
            <a:ext cx="11008132" cy="8533"/>
          </a:xfrm>
          <a:prstGeom prst="straightConnector1">
            <a:avLst/>
          </a:prstGeom>
          <a:noFill/>
          <a:ln w="9525" cap="flat" cmpd="sng">
            <a:solidFill>
              <a:srgbClr val="0000FF"/>
            </a:solidFill>
            <a:prstDash val="solid"/>
            <a:round/>
            <a:headEnd type="none" w="med" len="med"/>
            <a:tailEnd type="none" w="med" len="med"/>
          </a:ln>
        </p:spPr>
      </p:cxnSp>
      <p:sp>
        <p:nvSpPr>
          <p:cNvPr id="9" name="Google Shape;96;gc29bfa9761_0_10"/>
          <p:cNvSpPr txBox="1">
            <a:spLocks/>
          </p:cNvSpPr>
          <p:nvPr/>
        </p:nvSpPr>
        <p:spPr>
          <a:xfrm>
            <a:off x="982698" y="252547"/>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87298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body" idx="1"/>
          </p:nvPr>
        </p:nvSpPr>
        <p:spPr/>
        <p:txBody>
          <a:bodyPr/>
          <a:lstStyle/>
          <a:p>
            <a:r>
              <a:rPr lang="en-US" altLang="en-US" dirty="0"/>
              <a:t>Objective is to maximize:</a:t>
            </a:r>
          </a:p>
          <a:p>
            <a:endParaRPr lang="en-US" altLang="en-US" dirty="0"/>
          </a:p>
          <a:p>
            <a:pPr lvl="1"/>
            <a:r>
              <a:rPr lang="en-US" altLang="en-US" dirty="0"/>
              <a:t>Which is equivalent to minimizing:</a:t>
            </a:r>
          </a:p>
          <a:p>
            <a:pPr lvl="1"/>
            <a:r>
              <a:rPr lang="en-US" altLang="en-US" dirty="0"/>
              <a:t>Subject to the following constraints:</a:t>
            </a:r>
          </a:p>
          <a:p>
            <a:pPr lvl="1"/>
            <a:endParaRPr lang="en-US" altLang="en-US" dirty="0"/>
          </a:p>
          <a:p>
            <a:pPr lvl="1"/>
            <a:endParaRPr lang="en-US" altLang="en-US" dirty="0"/>
          </a:p>
          <a:p>
            <a:pPr lvl="1">
              <a:buFont typeface="Arial" panose="020B0604020202020204" pitchFamily="34" charset="0"/>
              <a:buNone/>
            </a:pPr>
            <a:r>
              <a:rPr lang="en-US" altLang="en-US" dirty="0"/>
              <a:t>   or</a:t>
            </a:r>
          </a:p>
          <a:p>
            <a:pPr lvl="1">
              <a:buFont typeface="Arial" panose="020B0604020202020204" pitchFamily="34" charset="0"/>
              <a:buNone/>
            </a:pPr>
            <a:endParaRPr lang="en-US" altLang="en-US" dirty="0"/>
          </a:p>
          <a:p>
            <a:pPr lvl="2"/>
            <a:r>
              <a:rPr lang="en-US" altLang="en-US" dirty="0"/>
              <a:t> This is a constrained optimization problem</a:t>
            </a:r>
          </a:p>
          <a:p>
            <a:pPr lvl="3"/>
            <a:r>
              <a:rPr lang="en-US" altLang="en-US" dirty="0"/>
              <a:t>Solve it using Lagrange multiplier </a:t>
            </a:r>
            <a:r>
              <a:rPr lang="en-US" altLang="en-US" dirty="0" smtClean="0"/>
              <a:t>method.</a:t>
            </a:r>
            <a:endParaRPr lang="en-US" altLang="en-US" dirty="0"/>
          </a:p>
        </p:txBody>
      </p:sp>
      <p:graphicFrame>
        <p:nvGraphicFramePr>
          <p:cNvPr id="14339" name="Object 2"/>
          <p:cNvGraphicFramePr>
            <a:graphicFrameLocks noChangeAspect="1"/>
          </p:cNvGraphicFramePr>
          <p:nvPr>
            <p:extLst>
              <p:ext uri="{D42A27DB-BD31-4B8C-83A1-F6EECF244321}">
                <p14:modId xmlns:p14="http://schemas.microsoft.com/office/powerpoint/2010/main" val="3073878460"/>
              </p:ext>
            </p:extLst>
          </p:nvPr>
        </p:nvGraphicFramePr>
        <p:xfrm>
          <a:off x="5120640" y="1838057"/>
          <a:ext cx="1706110" cy="761362"/>
        </p:xfrm>
        <a:graphic>
          <a:graphicData uri="http://schemas.openxmlformats.org/presentationml/2006/ole">
            <mc:AlternateContent xmlns:mc="http://schemas.openxmlformats.org/markup-compatibility/2006">
              <mc:Choice xmlns:v="urn:schemas-microsoft-com:vml" Requires="v">
                <p:oleObj spid="_x0000_s15482" name="Equation" r:id="rId3" imgW="939800" imgH="419100" progId="Equation.3">
                  <p:embed/>
                </p:oleObj>
              </mc:Choice>
              <mc:Fallback>
                <p:oleObj name="Equation" r:id="rId3" imgW="939800" imgH="419100" progId="Equation.3">
                  <p:embed/>
                  <p:pic>
                    <p:nvPicPr>
                      <p:cNvPr id="14339"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0640" y="1838057"/>
                        <a:ext cx="1706110" cy="761362"/>
                      </a:xfrm>
                      <a:prstGeom prst="rect">
                        <a:avLst/>
                      </a:prstGeom>
                      <a:noFill/>
                      <a:ln>
                        <a:noFill/>
                      </a:ln>
                      <a:effectLst/>
                      <a:extLst/>
                    </p:spPr>
                  </p:pic>
                </p:oleObj>
              </mc:Fallback>
            </mc:AlternateContent>
          </a:graphicData>
        </a:graphic>
      </p:graphicFrame>
      <p:graphicFrame>
        <p:nvGraphicFramePr>
          <p:cNvPr id="14340" name="Object 3"/>
          <p:cNvGraphicFramePr>
            <a:graphicFrameLocks noChangeAspect="1"/>
          </p:cNvGraphicFramePr>
          <p:nvPr>
            <p:extLst>
              <p:ext uri="{D42A27DB-BD31-4B8C-83A1-F6EECF244321}">
                <p14:modId xmlns:p14="http://schemas.microsoft.com/office/powerpoint/2010/main" val="1409766525"/>
              </p:ext>
            </p:extLst>
          </p:nvPr>
        </p:nvGraphicFramePr>
        <p:xfrm>
          <a:off x="3257005" y="3857897"/>
          <a:ext cx="3653245" cy="722858"/>
        </p:xfrm>
        <a:graphic>
          <a:graphicData uri="http://schemas.openxmlformats.org/presentationml/2006/ole">
            <mc:AlternateContent xmlns:mc="http://schemas.openxmlformats.org/markup-compatibility/2006">
              <mc:Choice xmlns:v="urn:schemas-microsoft-com:vml" Requires="v">
                <p:oleObj spid="_x0000_s15483" name="Equation" r:id="rId5" imgW="1790700" imgH="482600" progId="Equation.3">
                  <p:embed/>
                </p:oleObj>
              </mc:Choice>
              <mc:Fallback>
                <p:oleObj name="Equation" r:id="rId5" imgW="1790700" imgH="482600" progId="Equation.3">
                  <p:embed/>
                  <p:pic>
                    <p:nvPicPr>
                      <p:cNvPr id="1434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7005" y="3857897"/>
                        <a:ext cx="3653245" cy="722858"/>
                      </a:xfrm>
                      <a:prstGeom prst="rect">
                        <a:avLst/>
                      </a:prstGeom>
                      <a:noFill/>
                      <a:ln>
                        <a:noFill/>
                      </a:ln>
                      <a:effectLst/>
                      <a:extLst/>
                    </p:spPr>
                  </p:pic>
                </p:oleObj>
              </mc:Fallback>
            </mc:AlternateContent>
          </a:graphicData>
        </a:graphic>
      </p:graphicFrame>
      <p:graphicFrame>
        <p:nvGraphicFramePr>
          <p:cNvPr id="14341" name="Object 4"/>
          <p:cNvGraphicFramePr>
            <a:graphicFrameLocks noChangeAspect="1"/>
          </p:cNvGraphicFramePr>
          <p:nvPr>
            <p:extLst>
              <p:ext uri="{D42A27DB-BD31-4B8C-83A1-F6EECF244321}">
                <p14:modId xmlns:p14="http://schemas.microsoft.com/office/powerpoint/2010/main" val="413439232"/>
              </p:ext>
            </p:extLst>
          </p:nvPr>
        </p:nvGraphicFramePr>
        <p:xfrm>
          <a:off x="6165667" y="2692515"/>
          <a:ext cx="1524681" cy="751726"/>
        </p:xfrm>
        <a:graphic>
          <a:graphicData uri="http://schemas.openxmlformats.org/presentationml/2006/ole">
            <mc:AlternateContent xmlns:mc="http://schemas.openxmlformats.org/markup-compatibility/2006">
              <mc:Choice xmlns:v="urn:schemas-microsoft-com:vml" Requires="v">
                <p:oleObj spid="_x0000_s15484" name="Equation" r:id="rId7" imgW="850531" imgH="418918" progId="Equation.3">
                  <p:embed/>
                </p:oleObj>
              </mc:Choice>
              <mc:Fallback>
                <p:oleObj name="Equation" r:id="rId7" imgW="850531" imgH="418918" progId="Equation.3">
                  <p:embed/>
                  <p:pic>
                    <p:nvPicPr>
                      <p:cNvPr id="14341"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65667" y="2692515"/>
                        <a:ext cx="1524681" cy="751726"/>
                      </a:xfrm>
                      <a:prstGeom prst="rect">
                        <a:avLst/>
                      </a:prstGeom>
                      <a:noFill/>
                      <a:ln>
                        <a:noFill/>
                      </a:ln>
                      <a:effectLst/>
                      <a:extLst/>
                    </p:spPr>
                  </p:pic>
                </p:oleObj>
              </mc:Fallback>
            </mc:AlternateContent>
          </a:graphicData>
        </a:graphic>
      </p:graphicFrame>
      <mc:AlternateContent xmlns:mc="http://schemas.openxmlformats.org/markup-compatibility/2006" xmlns:a14="http://schemas.microsoft.com/office/drawing/2010/main">
        <mc:Choice Requires="a14">
          <p:sp>
            <p:nvSpPr>
              <p:cNvPr id="14342" name="Object 5"/>
              <p:cNvSpPr txBox="1">
                <a:spLocks noGrp="1"/>
              </p:cNvSpPr>
              <p:nvPr>
                <p:ph sz="half" idx="4294967295"/>
              </p:nvPr>
            </p:nvSpPr>
            <p:spPr bwMode="auto">
              <a:xfrm>
                <a:off x="3261360" y="4753973"/>
                <a:ext cx="4724400" cy="577850"/>
              </a:xfrm>
              <a:prstGeom prst="rect">
                <a:avLst/>
              </a:prstGeom>
              <a:noFill/>
              <a:ln>
                <a:noFill/>
              </a:ln>
              <a:effectLst/>
            </p:spPr>
            <p:txBody>
              <a:bodyPr>
                <a:normAutofit fontScale="85000" lnSpcReduction="10000"/>
              </a:bodyPr>
              <a:lstStyle/>
              <a:p>
                <a:pPr>
                  <a:buNone/>
                </a:pPr>
                <a14:m>
                  <m:oMathPara xmlns:m="http://schemas.openxmlformats.org/officeDocument/2006/math">
                    <m:oMathParaPr>
                      <m:jc m:val="left"/>
                    </m:oMathParaPr>
                    <m:oMath xmlns:m="http://schemas.openxmlformats.org/officeDocument/2006/math">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𝑦</m:t>
                          </m:r>
                        </m:e>
                        <m:sub>
                          <m:r>
                            <a:rPr lang="en-US" sz="2400" i="1">
                              <a:solidFill>
                                <a:srgbClr val="000000"/>
                              </a:solidFill>
                              <a:latin typeface="Cambria Math" panose="02040503050406030204" pitchFamily="18" charset="0"/>
                            </a:rPr>
                            <m:t>𝑖</m:t>
                          </m:r>
                        </m:sub>
                      </m:sSub>
                      <m:r>
                        <a:rPr lang="en-US" sz="2400" i="1">
                          <a:solidFill>
                            <a:srgbClr val="000000"/>
                          </a:solidFill>
                          <a:latin typeface="Cambria Math" panose="02040503050406030204" pitchFamily="18" charset="0"/>
                        </a:rPr>
                        <m:t>(</m:t>
                      </m:r>
                      <m:r>
                        <m:rPr>
                          <m:sty m:val="p"/>
                        </m:rPr>
                        <a:rPr lang="en-US" sz="2400" i="1">
                          <a:solidFill>
                            <a:srgbClr val="000000"/>
                          </a:solidFill>
                          <a:latin typeface="Cambria Math" panose="02040503050406030204" pitchFamily="18" charset="0"/>
                        </a:rPr>
                        <m:t>w</m:t>
                      </m:r>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m:rPr>
                              <m:sty m:val="p"/>
                            </m:rPr>
                            <a:rPr lang="en-US" sz="2400" i="1">
                              <a:solidFill>
                                <a:srgbClr val="000000"/>
                              </a:solidFill>
                              <a:latin typeface="Cambria Math" panose="02040503050406030204" pitchFamily="18" charset="0"/>
                            </a:rPr>
                            <m:t>x</m:t>
                          </m:r>
                        </m:e>
                        <m:sub>
                          <m:r>
                            <a:rPr lang="en-US" sz="2400" i="1">
                              <a:solidFill>
                                <a:srgbClr val="000000"/>
                              </a:solidFill>
                              <a:latin typeface="Cambria Math" panose="02040503050406030204" pitchFamily="18" charset="0"/>
                            </a:rPr>
                            <m:t>𝑖</m:t>
                          </m:r>
                        </m:sub>
                      </m:sSub>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𝑏</m:t>
                      </m:r>
                      <m:r>
                        <a:rPr lang="en-US" sz="2400" i="1">
                          <a:solidFill>
                            <a:srgbClr val="000000"/>
                          </a:solidFill>
                          <a:latin typeface="Cambria Math" panose="02040503050406030204" pitchFamily="18" charset="0"/>
                        </a:rPr>
                        <m:t>)≥1,</m:t>
                      </m:r>
                      <m:r>
                        <m:rPr>
                          <m:nor/>
                        </m:rPr>
                        <a:rPr lang="en-US" sz="2400">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rPr>
                        <m:t>𝑖</m:t>
                      </m:r>
                      <m:r>
                        <a:rPr lang="en-US" sz="2400" i="1">
                          <a:solidFill>
                            <a:srgbClr val="000000"/>
                          </a:solidFill>
                          <a:latin typeface="Cambria Math" panose="02040503050406030204" pitchFamily="18" charset="0"/>
                        </a:rPr>
                        <m:t>=1,2,...,</m:t>
                      </m:r>
                      <m:r>
                        <a:rPr lang="en-US" sz="2400" i="1">
                          <a:solidFill>
                            <a:srgbClr val="000000"/>
                          </a:solidFill>
                          <a:latin typeface="Cambria Math" panose="02040503050406030204" pitchFamily="18" charset="0"/>
                        </a:rPr>
                        <m:t>𝑁</m:t>
                      </m:r>
                    </m:oMath>
                  </m:oMathPara>
                </a14:m>
                <a:endParaRPr lang="en-US" sz="2400" dirty="0"/>
              </a:p>
            </p:txBody>
          </p:sp>
        </mc:Choice>
        <mc:Fallback xmlns="">
          <p:sp>
            <p:nvSpPr>
              <p:cNvPr id="14342" name="Object 5"/>
              <p:cNvSpPr txBox="1">
                <a:spLocks noGrp="1" noRot="1" noChangeAspect="1" noMove="1" noResize="1" noEditPoints="1" noAdjustHandles="1" noChangeArrowheads="1" noChangeShapeType="1" noTextEdit="1"/>
              </p:cNvSpPr>
              <p:nvPr>
                <p:ph sz="half" idx="4294967295"/>
              </p:nvPr>
            </p:nvSpPr>
            <p:spPr bwMode="auto">
              <a:xfrm>
                <a:off x="3261360" y="4753973"/>
                <a:ext cx="4724400" cy="577850"/>
              </a:xfrm>
              <a:prstGeom prst="rect">
                <a:avLst/>
              </a:prstGeom>
              <a:blipFill>
                <a:blip r:embed="rId9"/>
                <a:stretch>
                  <a:fillRect/>
                </a:stretch>
              </a:blipFill>
              <a:ln>
                <a:noFill/>
              </a:ln>
              <a:effectLst/>
            </p:spPr>
            <p:txBody>
              <a:bodyPr/>
              <a:lstStyle/>
              <a:p>
                <a:r>
                  <a:rPr lang="en-US">
                    <a:noFill/>
                  </a:rPr>
                  <a:t> </a:t>
                </a:r>
              </a:p>
            </p:txBody>
          </p:sp>
        </mc:Fallback>
      </mc:AlternateContent>
      <p:cxnSp>
        <p:nvCxnSpPr>
          <p:cNvPr id="9" name="Google Shape;91;p1"/>
          <p:cNvCxnSpPr/>
          <p:nvPr/>
        </p:nvCxnSpPr>
        <p:spPr>
          <a:xfrm>
            <a:off x="764821" y="1165345"/>
            <a:ext cx="11008132" cy="8533"/>
          </a:xfrm>
          <a:prstGeom prst="straightConnector1">
            <a:avLst/>
          </a:prstGeom>
          <a:noFill/>
          <a:ln w="9525" cap="flat" cmpd="sng">
            <a:solidFill>
              <a:srgbClr val="0000FF"/>
            </a:solidFill>
            <a:prstDash val="solid"/>
            <a:round/>
            <a:headEnd type="none" w="med" len="med"/>
            <a:tailEnd type="none" w="med" len="med"/>
          </a:ln>
        </p:spPr>
      </p:cxnSp>
      <p:sp>
        <p:nvSpPr>
          <p:cNvPr id="10" name="Google Shape;96;gc29bfa9761_0_10"/>
          <p:cNvSpPr txBox="1">
            <a:spLocks/>
          </p:cNvSpPr>
          <p:nvPr/>
        </p:nvSpPr>
        <p:spPr>
          <a:xfrm>
            <a:off x="982698" y="252547"/>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
        <p:nvSpPr>
          <p:cNvPr id="3" name="TextBox 2"/>
          <p:cNvSpPr txBox="1"/>
          <p:nvPr/>
        </p:nvSpPr>
        <p:spPr>
          <a:xfrm>
            <a:off x="661851" y="1358537"/>
            <a:ext cx="4275908" cy="523220"/>
          </a:xfrm>
          <a:prstGeom prst="rect">
            <a:avLst/>
          </a:prstGeom>
          <a:noFill/>
        </p:spPr>
        <p:txBody>
          <a:bodyPr wrap="square" rtlCol="0">
            <a:spAutoFit/>
          </a:bodyPr>
          <a:lstStyle/>
          <a:p>
            <a:r>
              <a:rPr lang="en-US" sz="2800" dirty="0" smtClean="0">
                <a:latin typeface="Calibri" panose="020F0502020204030204" pitchFamily="34" charset="0"/>
                <a:cs typeface="Calibri" panose="020F0502020204030204" pitchFamily="34" charset="0"/>
              </a:rPr>
              <a:t>Learning Linear SVM:</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38877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xfrm>
            <a:off x="359229" y="1436279"/>
            <a:ext cx="7478485" cy="314144"/>
          </a:xfrm>
        </p:spPr>
        <p:txBody>
          <a:bodyPr>
            <a:noAutofit/>
          </a:bodyPr>
          <a:lstStyle/>
          <a:p>
            <a:r>
              <a:rPr lang="en-US" altLang="en-US" sz="2400" dirty="0"/>
              <a:t>Example of Linear </a:t>
            </a:r>
            <a:r>
              <a:rPr lang="en-US" altLang="en-US" sz="2400" dirty="0" smtClean="0"/>
              <a:t>SVM:</a:t>
            </a:r>
            <a:endParaRPr lang="en-US" altLang="en-US" sz="2400" dirty="0"/>
          </a:p>
        </p:txBody>
      </p:sp>
      <p:graphicFrame>
        <p:nvGraphicFramePr>
          <p:cNvPr id="15362" name="Object 2"/>
          <p:cNvGraphicFramePr>
            <a:graphicFrameLocks noGrp="1" noChangeAspect="1"/>
          </p:cNvGraphicFramePr>
          <p:nvPr>
            <p:ph sz="half" idx="1"/>
          </p:nvPr>
        </p:nvGraphicFramePr>
        <p:xfrm>
          <a:off x="6400800" y="3581401"/>
          <a:ext cx="4038600" cy="2339975"/>
        </p:xfrm>
        <a:graphic>
          <a:graphicData uri="http://schemas.openxmlformats.org/presentationml/2006/ole">
            <mc:AlternateContent xmlns:mc="http://schemas.openxmlformats.org/markup-compatibility/2006">
              <mc:Choice xmlns:v="urn:schemas-microsoft-com:vml" Requires="v">
                <p:oleObj spid="_x0000_s16466" name="Visio" r:id="rId3" imgW="4051300" imgH="2349500" progId="Visio.Drawing.6">
                  <p:embed/>
                </p:oleObj>
              </mc:Choice>
              <mc:Fallback>
                <p:oleObj name="Visio" r:id="rId3" imgW="4051300" imgH="2349500" progId="Visio.Drawing.6">
                  <p:embed/>
                  <p:pic>
                    <p:nvPicPr>
                      <p:cNvPr id="1536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3581401"/>
                        <a:ext cx="4038600" cy="233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3" name="Object 3"/>
          <p:cNvGraphicFramePr>
            <a:graphicFrameLocks noGrp="1" noChangeAspect="1"/>
          </p:cNvGraphicFramePr>
          <p:nvPr>
            <p:ph sz="half" idx="2"/>
            <p:extLst>
              <p:ext uri="{D42A27DB-BD31-4B8C-83A1-F6EECF244321}">
                <p14:modId xmlns:p14="http://schemas.microsoft.com/office/powerpoint/2010/main" val="1350013931"/>
              </p:ext>
            </p:extLst>
          </p:nvPr>
        </p:nvGraphicFramePr>
        <p:xfrm>
          <a:off x="873035" y="1948544"/>
          <a:ext cx="4648200" cy="3598863"/>
        </p:xfrm>
        <a:graphic>
          <a:graphicData uri="http://schemas.openxmlformats.org/presentationml/2006/ole">
            <mc:AlternateContent xmlns:mc="http://schemas.openxmlformats.org/markup-compatibility/2006">
              <mc:Choice xmlns:v="urn:schemas-microsoft-com:vml" Requires="v">
                <p:oleObj spid="_x0000_s16467" name="Visio" r:id="rId5" imgW="6350000" imgH="4673600" progId="Visio.Drawing.6">
                  <p:embed/>
                </p:oleObj>
              </mc:Choice>
              <mc:Fallback>
                <p:oleObj name="Visio" r:id="rId5" imgW="6350000" imgH="4673600" progId="Visio.Drawing.6">
                  <p:embed/>
                  <p:pic>
                    <p:nvPicPr>
                      <p:cNvPr id="15363" name="Object 3"/>
                      <p:cNvPicPr>
                        <a:picLocks noChangeAspect="1" noChangeArrowheads="1"/>
                      </p:cNvPicPr>
                      <p:nvPr/>
                    </p:nvPicPr>
                    <p:blipFill>
                      <a:blip r:embed="rId6">
                        <a:extLst>
                          <a:ext uri="{28A0092B-C50C-407E-A947-70E740481C1C}">
                            <a14:useLocalDpi xmlns:a14="http://schemas.microsoft.com/office/drawing/2010/main" val="0"/>
                          </a:ext>
                        </a:extLst>
                      </a:blip>
                      <a:srcRect l="2985" t="4062" r="5971"/>
                      <a:stretch>
                        <a:fillRect/>
                      </a:stretch>
                    </p:blipFill>
                    <p:spPr bwMode="auto">
                      <a:xfrm>
                        <a:off x="873035" y="1948544"/>
                        <a:ext cx="4648200" cy="359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364" name="Oval 11"/>
          <p:cNvSpPr>
            <a:spLocks noChangeArrowheads="1"/>
          </p:cNvSpPr>
          <p:nvPr/>
        </p:nvSpPr>
        <p:spPr bwMode="auto">
          <a:xfrm>
            <a:off x="9448800" y="3886200"/>
            <a:ext cx="1066800" cy="609600"/>
          </a:xfrm>
          <a:prstGeom prst="ellipse">
            <a:avLst/>
          </a:pr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5365" name="Line 12"/>
          <p:cNvSpPr>
            <a:spLocks noChangeShapeType="1"/>
          </p:cNvSpPr>
          <p:nvPr/>
        </p:nvSpPr>
        <p:spPr bwMode="auto">
          <a:xfrm flipH="1" flipV="1">
            <a:off x="9448800" y="2667000"/>
            <a:ext cx="304800" cy="121920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366" name="Text Box 13"/>
          <p:cNvSpPr txBox="1">
            <a:spLocks noChangeArrowheads="1"/>
          </p:cNvSpPr>
          <p:nvPr/>
        </p:nvSpPr>
        <p:spPr bwMode="auto">
          <a:xfrm>
            <a:off x="7848600" y="2286001"/>
            <a:ext cx="2438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2000" dirty="0"/>
              <a:t>Support vectors</a:t>
            </a:r>
          </a:p>
        </p:txBody>
      </p:sp>
      <p:cxnSp>
        <p:nvCxnSpPr>
          <p:cNvPr id="8" name="Google Shape;91;p1"/>
          <p:cNvCxnSpPr/>
          <p:nvPr/>
        </p:nvCxnSpPr>
        <p:spPr>
          <a:xfrm>
            <a:off x="764821" y="1165345"/>
            <a:ext cx="11008132" cy="8533"/>
          </a:xfrm>
          <a:prstGeom prst="straightConnector1">
            <a:avLst/>
          </a:prstGeom>
          <a:noFill/>
          <a:ln w="9525" cap="flat" cmpd="sng">
            <a:solidFill>
              <a:srgbClr val="0000FF"/>
            </a:solidFill>
            <a:prstDash val="solid"/>
            <a:round/>
            <a:headEnd type="none" w="med" len="med"/>
            <a:tailEnd type="none" w="med" len="med"/>
          </a:ln>
        </p:spPr>
      </p:cxnSp>
      <p:sp>
        <p:nvSpPr>
          <p:cNvPr id="9" name="Google Shape;96;gc29bfa9761_0_10"/>
          <p:cNvSpPr txBox="1">
            <a:spLocks/>
          </p:cNvSpPr>
          <p:nvPr/>
        </p:nvSpPr>
        <p:spPr>
          <a:xfrm>
            <a:off x="982698" y="252547"/>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1315261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body" idx="1"/>
          </p:nvPr>
        </p:nvSpPr>
        <p:spPr>
          <a:xfrm>
            <a:off x="803366" y="1564368"/>
            <a:ext cx="10515600" cy="4351338"/>
          </a:xfrm>
        </p:spPr>
        <p:txBody>
          <a:bodyPr/>
          <a:lstStyle/>
          <a:p>
            <a:r>
              <a:rPr lang="en-US" altLang="en-US" dirty="0"/>
              <a:t>Decision boundary depends only on support vectors</a:t>
            </a:r>
          </a:p>
          <a:p>
            <a:pPr lvl="1"/>
            <a:r>
              <a:rPr lang="en-US" altLang="en-US" dirty="0"/>
              <a:t> If you have data set with same support vectors, decision boundary will not change</a:t>
            </a:r>
          </a:p>
          <a:p>
            <a:pPr lvl="2"/>
            <a:endParaRPr lang="en-US" altLang="en-US" dirty="0"/>
          </a:p>
          <a:p>
            <a:pPr lvl="1"/>
            <a:r>
              <a:rPr lang="en-US" altLang="en-US" dirty="0"/>
              <a:t>How to classify using SVM once </a:t>
            </a:r>
            <a:r>
              <a:rPr lang="en-US" altLang="en-US" b="1" dirty="0"/>
              <a:t>w</a:t>
            </a:r>
            <a:r>
              <a:rPr lang="en-US" altLang="en-US" dirty="0"/>
              <a:t> and </a:t>
            </a:r>
            <a:r>
              <a:rPr lang="en-US" altLang="en-US" i="1" dirty="0"/>
              <a:t>b</a:t>
            </a:r>
            <a:r>
              <a:rPr lang="en-US" altLang="en-US" dirty="0"/>
              <a:t> are found? Given a test record, x</a:t>
            </a:r>
            <a:r>
              <a:rPr lang="en-US" altLang="en-US" baseline="-25000" dirty="0"/>
              <a:t>i</a:t>
            </a:r>
          </a:p>
        </p:txBody>
      </p:sp>
      <p:graphicFrame>
        <p:nvGraphicFramePr>
          <p:cNvPr id="16387" name="Object 2"/>
          <p:cNvGraphicFramePr>
            <a:graphicFrameLocks noGrp="1" noChangeAspect="1"/>
          </p:cNvGraphicFramePr>
          <p:nvPr>
            <p:ph sz="half" idx="4294967295"/>
            <p:extLst>
              <p:ext uri="{D42A27DB-BD31-4B8C-83A1-F6EECF244321}">
                <p14:modId xmlns:p14="http://schemas.microsoft.com/office/powerpoint/2010/main" val="4292465560"/>
              </p:ext>
            </p:extLst>
          </p:nvPr>
        </p:nvGraphicFramePr>
        <p:xfrm>
          <a:off x="3396343" y="4045132"/>
          <a:ext cx="4191000" cy="1033463"/>
        </p:xfrm>
        <a:graphic>
          <a:graphicData uri="http://schemas.openxmlformats.org/presentationml/2006/ole">
            <mc:AlternateContent xmlns:mc="http://schemas.openxmlformats.org/markup-compatibility/2006">
              <mc:Choice xmlns:v="urn:schemas-microsoft-com:vml" Requires="v">
                <p:oleObj spid="_x0000_s17450" name="Equation" r:id="rId3" imgW="1955800" imgH="482600" progId="Equation.3">
                  <p:embed/>
                </p:oleObj>
              </mc:Choice>
              <mc:Fallback>
                <p:oleObj name="Equation" r:id="rId3" imgW="1955800" imgH="482600" progId="Equation.3">
                  <p:embed/>
                  <p:pic>
                    <p:nvPicPr>
                      <p:cNvPr id="1638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6343" y="4045132"/>
                        <a:ext cx="4191000" cy="1033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6" name="Google Shape;91;p1"/>
          <p:cNvCxnSpPr/>
          <p:nvPr/>
        </p:nvCxnSpPr>
        <p:spPr>
          <a:xfrm>
            <a:off x="764821" y="1165345"/>
            <a:ext cx="11008132" cy="8533"/>
          </a:xfrm>
          <a:prstGeom prst="straightConnector1">
            <a:avLst/>
          </a:prstGeom>
          <a:noFill/>
          <a:ln w="9525" cap="flat" cmpd="sng">
            <a:solidFill>
              <a:srgbClr val="0000FF"/>
            </a:solidFill>
            <a:prstDash val="solid"/>
            <a:round/>
            <a:headEnd type="none" w="med" len="med"/>
            <a:tailEnd type="none" w="med" len="med"/>
          </a:ln>
        </p:spPr>
      </p:cxnSp>
      <p:sp>
        <p:nvSpPr>
          <p:cNvPr id="7" name="Google Shape;96;gc29bfa9761_0_10"/>
          <p:cNvSpPr txBox="1">
            <a:spLocks/>
          </p:cNvSpPr>
          <p:nvPr/>
        </p:nvSpPr>
        <p:spPr>
          <a:xfrm>
            <a:off x="982698" y="252547"/>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2325240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body" idx="1"/>
          </p:nvPr>
        </p:nvSpPr>
        <p:spPr>
          <a:xfrm>
            <a:off x="568235" y="1355362"/>
            <a:ext cx="10515600" cy="4351338"/>
          </a:xfrm>
        </p:spPr>
        <p:txBody>
          <a:bodyPr/>
          <a:lstStyle/>
          <a:p>
            <a:r>
              <a:rPr lang="en-US" altLang="en-US" dirty="0"/>
              <a:t>What if the problem is not linearly separable?</a:t>
            </a:r>
          </a:p>
        </p:txBody>
      </p:sp>
      <p:graphicFrame>
        <p:nvGraphicFramePr>
          <p:cNvPr id="17411" name="Object 2"/>
          <p:cNvGraphicFramePr>
            <a:graphicFrameLocks noGrp="1" noChangeAspect="1"/>
          </p:cNvGraphicFramePr>
          <p:nvPr>
            <p:ph sz="half" idx="4294967295"/>
          </p:nvPr>
        </p:nvGraphicFramePr>
        <p:xfrm>
          <a:off x="3733800" y="1917700"/>
          <a:ext cx="4724400" cy="4457700"/>
        </p:xfrm>
        <a:graphic>
          <a:graphicData uri="http://schemas.openxmlformats.org/presentationml/2006/ole">
            <mc:AlternateContent xmlns:mc="http://schemas.openxmlformats.org/markup-compatibility/2006">
              <mc:Choice xmlns:v="urn:schemas-microsoft-com:vml" Requires="v">
                <p:oleObj spid="_x0000_s18475" name="Visio" r:id="rId3" imgW="7442200" imgH="7023100" progId="Visio.Drawing.6">
                  <p:embed/>
                </p:oleObj>
              </mc:Choice>
              <mc:Fallback>
                <p:oleObj name="Visio" r:id="rId3" imgW="7442200" imgH="7023100" progId="Visio.Drawing.6">
                  <p:embed/>
                  <p:pic>
                    <p:nvPicPr>
                      <p:cNvPr id="17411"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1917700"/>
                        <a:ext cx="4724400"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14"/>
          <p:cNvGrpSpPr>
            <a:grpSpLocks/>
          </p:cNvGrpSpPr>
          <p:nvPr/>
        </p:nvGrpSpPr>
        <p:grpSpPr bwMode="auto">
          <a:xfrm>
            <a:off x="4038600" y="2590800"/>
            <a:ext cx="4038600" cy="3124200"/>
            <a:chOff x="1584" y="1632"/>
            <a:chExt cx="2544" cy="1968"/>
          </a:xfrm>
        </p:grpSpPr>
        <p:sp>
          <p:nvSpPr>
            <p:cNvPr id="17413" name="Oval 8"/>
            <p:cNvSpPr>
              <a:spLocks noChangeArrowheads="1"/>
            </p:cNvSpPr>
            <p:nvPr/>
          </p:nvSpPr>
          <p:spPr bwMode="auto">
            <a:xfrm>
              <a:off x="1584" y="1632"/>
              <a:ext cx="336" cy="336"/>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7414" name="Oval 9"/>
            <p:cNvSpPr>
              <a:spLocks noChangeArrowheads="1"/>
            </p:cNvSpPr>
            <p:nvPr/>
          </p:nvSpPr>
          <p:spPr bwMode="auto">
            <a:xfrm>
              <a:off x="2304" y="2208"/>
              <a:ext cx="336" cy="336"/>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7415" name="Oval 10"/>
            <p:cNvSpPr>
              <a:spLocks noChangeArrowheads="1"/>
            </p:cNvSpPr>
            <p:nvPr/>
          </p:nvSpPr>
          <p:spPr bwMode="auto">
            <a:xfrm>
              <a:off x="2208" y="1680"/>
              <a:ext cx="336" cy="336"/>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7416" name="Oval 11"/>
            <p:cNvSpPr>
              <a:spLocks noChangeArrowheads="1"/>
            </p:cNvSpPr>
            <p:nvPr/>
          </p:nvSpPr>
          <p:spPr bwMode="auto">
            <a:xfrm>
              <a:off x="2832" y="3264"/>
              <a:ext cx="336" cy="336"/>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7417" name="Oval 12"/>
            <p:cNvSpPr>
              <a:spLocks noChangeArrowheads="1"/>
            </p:cNvSpPr>
            <p:nvPr/>
          </p:nvSpPr>
          <p:spPr bwMode="auto">
            <a:xfrm>
              <a:off x="3312" y="2400"/>
              <a:ext cx="336" cy="336"/>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17418" name="Oval 13"/>
            <p:cNvSpPr>
              <a:spLocks noChangeArrowheads="1"/>
            </p:cNvSpPr>
            <p:nvPr/>
          </p:nvSpPr>
          <p:spPr bwMode="auto">
            <a:xfrm>
              <a:off x="3792" y="2736"/>
              <a:ext cx="336" cy="336"/>
            </a:xfrm>
            <a:prstGeom prst="ellipse">
              <a:avLst/>
            </a:prstGeom>
            <a:noFill/>
            <a:ln w="508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grpSp>
      <p:cxnSp>
        <p:nvCxnSpPr>
          <p:cNvPr id="13" name="Google Shape;91;p1"/>
          <p:cNvCxnSpPr/>
          <p:nvPr/>
        </p:nvCxnSpPr>
        <p:spPr>
          <a:xfrm>
            <a:off x="764821" y="1165345"/>
            <a:ext cx="11008132" cy="8533"/>
          </a:xfrm>
          <a:prstGeom prst="straightConnector1">
            <a:avLst/>
          </a:prstGeom>
          <a:noFill/>
          <a:ln w="9525" cap="flat" cmpd="sng">
            <a:solidFill>
              <a:srgbClr val="0000FF"/>
            </a:solidFill>
            <a:prstDash val="solid"/>
            <a:round/>
            <a:headEnd type="none" w="med" len="med"/>
            <a:tailEnd type="none" w="med" len="med"/>
          </a:ln>
        </p:spPr>
      </p:cxnSp>
      <p:sp>
        <p:nvSpPr>
          <p:cNvPr id="14" name="Google Shape;96;gc29bfa9761_0_10"/>
          <p:cNvSpPr txBox="1">
            <a:spLocks/>
          </p:cNvSpPr>
          <p:nvPr/>
        </p:nvSpPr>
        <p:spPr>
          <a:xfrm>
            <a:off x="982698" y="252547"/>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22664317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body" idx="1"/>
          </p:nvPr>
        </p:nvSpPr>
        <p:spPr/>
        <p:txBody>
          <a:bodyPr>
            <a:normAutofit lnSpcReduction="10000"/>
          </a:bodyPr>
          <a:lstStyle/>
          <a:p>
            <a:pPr>
              <a:lnSpc>
                <a:spcPct val="90000"/>
              </a:lnSpc>
            </a:pPr>
            <a:r>
              <a:rPr lang="en-US" altLang="en-US" dirty="0"/>
              <a:t>What if the problem is not linearly separable</a:t>
            </a:r>
            <a:r>
              <a:rPr lang="en-US" altLang="en-US" dirty="0" smtClean="0"/>
              <a:t>?</a:t>
            </a:r>
          </a:p>
          <a:p>
            <a:pPr marL="50800" indent="0">
              <a:lnSpc>
                <a:spcPct val="90000"/>
              </a:lnSpc>
              <a:buNone/>
            </a:pPr>
            <a:endParaRPr lang="en-US" altLang="en-US" dirty="0"/>
          </a:p>
          <a:p>
            <a:pPr lvl="1">
              <a:lnSpc>
                <a:spcPct val="90000"/>
              </a:lnSpc>
            </a:pPr>
            <a:r>
              <a:rPr lang="en-US" altLang="en-US" dirty="0"/>
              <a:t>Introduce slack variables</a:t>
            </a:r>
          </a:p>
          <a:p>
            <a:pPr lvl="2">
              <a:lnSpc>
                <a:spcPct val="90000"/>
              </a:lnSpc>
            </a:pPr>
            <a:r>
              <a:rPr lang="en-US" altLang="en-US" dirty="0"/>
              <a:t> Need to minimize:</a:t>
            </a:r>
          </a:p>
          <a:p>
            <a:pPr lvl="2">
              <a:lnSpc>
                <a:spcPct val="90000"/>
              </a:lnSpc>
            </a:pPr>
            <a:endParaRPr lang="en-US" altLang="en-US" dirty="0" smtClean="0"/>
          </a:p>
          <a:p>
            <a:pPr lvl="2">
              <a:lnSpc>
                <a:spcPct val="90000"/>
              </a:lnSpc>
            </a:pPr>
            <a:endParaRPr lang="en-US" altLang="en-US" dirty="0"/>
          </a:p>
          <a:p>
            <a:pPr lvl="2">
              <a:lnSpc>
                <a:spcPct val="90000"/>
              </a:lnSpc>
            </a:pPr>
            <a:r>
              <a:rPr lang="en-US" altLang="en-US" dirty="0"/>
              <a:t> Subject to: </a:t>
            </a:r>
          </a:p>
          <a:p>
            <a:pPr lvl="2">
              <a:lnSpc>
                <a:spcPct val="90000"/>
              </a:lnSpc>
            </a:pPr>
            <a:endParaRPr lang="en-US" altLang="en-US" dirty="0"/>
          </a:p>
          <a:p>
            <a:pPr lvl="2">
              <a:lnSpc>
                <a:spcPct val="90000"/>
              </a:lnSpc>
            </a:pPr>
            <a:endParaRPr lang="en-US" altLang="en-US" dirty="0"/>
          </a:p>
          <a:p>
            <a:pPr marL="1016000" lvl="2" indent="0">
              <a:lnSpc>
                <a:spcPct val="90000"/>
              </a:lnSpc>
              <a:buNone/>
            </a:pPr>
            <a:endParaRPr lang="en-US" altLang="en-US" dirty="0"/>
          </a:p>
          <a:p>
            <a:pPr lvl="2">
              <a:lnSpc>
                <a:spcPct val="90000"/>
              </a:lnSpc>
            </a:pPr>
            <a:r>
              <a:rPr lang="en-US" altLang="en-US" dirty="0"/>
              <a:t> If k is 1 or 2, this leads to similar objective function as linear SVM but with different </a:t>
            </a:r>
            <a:r>
              <a:rPr lang="en-US" altLang="en-US" dirty="0" smtClean="0"/>
              <a:t>constraints.</a:t>
            </a:r>
            <a:endParaRPr lang="en-US" altLang="en-US" dirty="0"/>
          </a:p>
        </p:txBody>
      </p:sp>
      <p:graphicFrame>
        <p:nvGraphicFramePr>
          <p:cNvPr id="18435" name="Object 2"/>
          <p:cNvGraphicFramePr>
            <a:graphicFrameLocks noChangeAspect="1"/>
          </p:cNvGraphicFramePr>
          <p:nvPr>
            <p:extLst>
              <p:ext uri="{D42A27DB-BD31-4B8C-83A1-F6EECF244321}">
                <p14:modId xmlns:p14="http://schemas.microsoft.com/office/powerpoint/2010/main" val="1603364512"/>
              </p:ext>
            </p:extLst>
          </p:nvPr>
        </p:nvGraphicFramePr>
        <p:xfrm>
          <a:off x="3526972" y="4310718"/>
          <a:ext cx="4089492" cy="868160"/>
        </p:xfrm>
        <a:graphic>
          <a:graphicData uri="http://schemas.openxmlformats.org/presentationml/2006/ole">
            <mc:AlternateContent xmlns:mc="http://schemas.openxmlformats.org/markup-compatibility/2006">
              <mc:Choice xmlns:v="urn:schemas-microsoft-com:vml" Requires="v">
                <p:oleObj spid="_x0000_s19538" name="Equation" r:id="rId3" imgW="1993900" imgH="482600" progId="Equation.3">
                  <p:embed/>
                </p:oleObj>
              </mc:Choice>
              <mc:Fallback>
                <p:oleObj name="Equation" r:id="rId3" imgW="1993900" imgH="482600" progId="Equation.3">
                  <p:embed/>
                  <p:pic>
                    <p:nvPicPr>
                      <p:cNvPr id="1843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6972" y="4310718"/>
                        <a:ext cx="4089492" cy="868160"/>
                      </a:xfrm>
                      <a:prstGeom prst="rect">
                        <a:avLst/>
                      </a:prstGeom>
                      <a:noFill/>
                      <a:ln>
                        <a:noFill/>
                      </a:ln>
                      <a:effectLst/>
                      <a:extLst/>
                    </p:spPr>
                  </p:pic>
                </p:oleObj>
              </mc:Fallback>
            </mc:AlternateContent>
          </a:graphicData>
        </a:graphic>
      </p:graphicFrame>
      <p:graphicFrame>
        <p:nvGraphicFramePr>
          <p:cNvPr id="18436" name="Object 3"/>
          <p:cNvGraphicFramePr>
            <a:graphicFrameLocks noChangeAspect="1"/>
          </p:cNvGraphicFramePr>
          <p:nvPr>
            <p:extLst>
              <p:ext uri="{D42A27DB-BD31-4B8C-83A1-F6EECF244321}">
                <p14:modId xmlns:p14="http://schemas.microsoft.com/office/powerpoint/2010/main" val="4194899063"/>
              </p:ext>
            </p:extLst>
          </p:nvPr>
        </p:nvGraphicFramePr>
        <p:xfrm>
          <a:off x="4023359" y="3281543"/>
          <a:ext cx="2911236" cy="846320"/>
        </p:xfrm>
        <a:graphic>
          <a:graphicData uri="http://schemas.openxmlformats.org/presentationml/2006/ole">
            <mc:AlternateContent xmlns:mc="http://schemas.openxmlformats.org/markup-compatibility/2006">
              <mc:Choice xmlns:v="urn:schemas-microsoft-com:vml" Requires="v">
                <p:oleObj spid="_x0000_s19539" name="Equation" r:id="rId5" imgW="1574800" imgH="457200" progId="Equation.3">
                  <p:embed/>
                </p:oleObj>
              </mc:Choice>
              <mc:Fallback>
                <p:oleObj name="Equation" r:id="rId5" imgW="1574800" imgH="457200" progId="Equation.3">
                  <p:embed/>
                  <p:pic>
                    <p:nvPicPr>
                      <p:cNvPr id="1843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3359" y="3281543"/>
                        <a:ext cx="2911236" cy="846320"/>
                      </a:xfrm>
                      <a:prstGeom prst="rect">
                        <a:avLst/>
                      </a:prstGeom>
                      <a:noFill/>
                      <a:ln>
                        <a:noFill/>
                      </a:ln>
                      <a:effectLst/>
                      <a:extLst/>
                    </p:spPr>
                  </p:pic>
                </p:oleObj>
              </mc:Fallback>
            </mc:AlternateContent>
          </a:graphicData>
        </a:graphic>
      </p:graphicFrame>
      <p:cxnSp>
        <p:nvCxnSpPr>
          <p:cNvPr id="9" name="Google Shape;91;p1"/>
          <p:cNvCxnSpPr/>
          <p:nvPr/>
        </p:nvCxnSpPr>
        <p:spPr>
          <a:xfrm>
            <a:off x="764821" y="1165345"/>
            <a:ext cx="11008132" cy="8533"/>
          </a:xfrm>
          <a:prstGeom prst="straightConnector1">
            <a:avLst/>
          </a:prstGeom>
          <a:noFill/>
          <a:ln w="9525" cap="flat" cmpd="sng">
            <a:solidFill>
              <a:srgbClr val="0000FF"/>
            </a:solidFill>
            <a:prstDash val="solid"/>
            <a:round/>
            <a:headEnd type="none" w="med" len="med"/>
            <a:tailEnd type="none" w="med" len="med"/>
          </a:ln>
        </p:spPr>
      </p:cxnSp>
      <p:sp>
        <p:nvSpPr>
          <p:cNvPr id="10" name="Google Shape;96;gc29bfa9761_0_10"/>
          <p:cNvSpPr txBox="1">
            <a:spLocks/>
          </p:cNvSpPr>
          <p:nvPr/>
        </p:nvSpPr>
        <p:spPr>
          <a:xfrm>
            <a:off x="982698" y="252547"/>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2673087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sz="half" idx="4294967295"/>
          </p:nvPr>
        </p:nvSpPr>
        <p:spPr>
          <a:xfrm>
            <a:off x="372290" y="1937656"/>
            <a:ext cx="2945675" cy="1754777"/>
          </a:xfrm>
        </p:spPr>
        <p:txBody>
          <a:bodyPr>
            <a:noAutofit/>
          </a:bodyPr>
          <a:lstStyle/>
          <a:p>
            <a:pPr>
              <a:lnSpc>
                <a:spcPct val="90000"/>
              </a:lnSpc>
            </a:pPr>
            <a:r>
              <a:rPr lang="en-US" altLang="en-US" sz="2400" dirty="0"/>
              <a:t>Find the hyperplane that optimizes both </a:t>
            </a:r>
            <a:r>
              <a:rPr lang="en-US" altLang="en-US" sz="2400" dirty="0" smtClean="0"/>
              <a:t>factors.</a:t>
            </a:r>
            <a:endParaRPr lang="en-US" altLang="en-US" sz="2400" dirty="0"/>
          </a:p>
        </p:txBody>
      </p:sp>
      <p:graphicFrame>
        <p:nvGraphicFramePr>
          <p:cNvPr id="19459" name="Object 2"/>
          <p:cNvGraphicFramePr>
            <a:graphicFrameLocks noGrp="1" noChangeAspect="1"/>
          </p:cNvGraphicFramePr>
          <p:nvPr>
            <p:ph sz="half" idx="4294967295"/>
            <p:extLst>
              <p:ext uri="{D42A27DB-BD31-4B8C-83A1-F6EECF244321}">
                <p14:modId xmlns:p14="http://schemas.microsoft.com/office/powerpoint/2010/main" val="2373823911"/>
              </p:ext>
            </p:extLst>
          </p:nvPr>
        </p:nvGraphicFramePr>
        <p:xfrm>
          <a:off x="3764280" y="1543731"/>
          <a:ext cx="4876800" cy="4602162"/>
        </p:xfrm>
        <a:graphic>
          <a:graphicData uri="http://schemas.openxmlformats.org/presentationml/2006/ole">
            <mc:AlternateContent xmlns:mc="http://schemas.openxmlformats.org/markup-compatibility/2006">
              <mc:Choice xmlns:v="urn:schemas-microsoft-com:vml" Requires="v">
                <p:oleObj spid="_x0000_s20522" name="Visio" r:id="rId3" imgW="7442200" imgH="7023100" progId="Visio.Drawing.6">
                  <p:embed/>
                </p:oleObj>
              </mc:Choice>
              <mc:Fallback>
                <p:oleObj name="Visio" r:id="rId3" imgW="7442200" imgH="7023100" progId="Visio.Drawing.6">
                  <p:embed/>
                  <p:pic>
                    <p:nvPicPr>
                      <p:cNvPr id="19459"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4280" y="1543731"/>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Oval 2"/>
          <p:cNvSpPr>
            <a:spLocks noChangeArrowheads="1"/>
          </p:cNvSpPr>
          <p:nvPr/>
        </p:nvSpPr>
        <p:spPr bwMode="auto">
          <a:xfrm>
            <a:off x="4572000" y="2971800"/>
            <a:ext cx="152400" cy="152400"/>
          </a:xfrm>
          <a:prstGeom prst="ellipse">
            <a:avLst/>
          </a:prstGeom>
          <a:solidFill>
            <a:schemeClr val="bg1"/>
          </a:solidFill>
          <a:ln w="12700">
            <a:solidFill>
              <a:srgbClr val="C00000"/>
            </a:solidFill>
            <a:round/>
            <a:headEnd/>
            <a:tailEnd/>
          </a:ln>
        </p:spPr>
        <p:txBody>
          <a:bodyP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sp>
        <p:nvSpPr>
          <p:cNvPr id="4" name="Rectangle 3"/>
          <p:cNvSpPr>
            <a:spLocks noChangeArrowheads="1"/>
          </p:cNvSpPr>
          <p:nvPr/>
        </p:nvSpPr>
        <p:spPr bwMode="auto">
          <a:xfrm>
            <a:off x="7874000" y="3784600"/>
            <a:ext cx="152400" cy="152400"/>
          </a:xfrm>
          <a:prstGeom prst="rect">
            <a:avLst/>
          </a:prstGeom>
          <a:solidFill>
            <a:srgbClr val="006600"/>
          </a:solidFill>
          <a:ln w="12700">
            <a:solidFill>
              <a:schemeClr val="tx1"/>
            </a:solidFill>
            <a:round/>
            <a:headEnd/>
            <a:tailEnd/>
          </a:ln>
        </p:spPr>
        <p:txBody>
          <a:bodyP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0"/>
              </a:spcBef>
              <a:spcAft>
                <a:spcPct val="0"/>
              </a:spcAft>
              <a:buClrTx/>
              <a:buSzTx/>
              <a:buFontTx/>
              <a:buNone/>
            </a:pPr>
            <a:endParaRPr lang="en-US" altLang="en-US" sz="1400"/>
          </a:p>
        </p:txBody>
      </p:sp>
      <p:cxnSp>
        <p:nvCxnSpPr>
          <p:cNvPr id="8" name="Google Shape;91;p1"/>
          <p:cNvCxnSpPr/>
          <p:nvPr/>
        </p:nvCxnSpPr>
        <p:spPr>
          <a:xfrm>
            <a:off x="764821" y="1165345"/>
            <a:ext cx="11008132" cy="8533"/>
          </a:xfrm>
          <a:prstGeom prst="straightConnector1">
            <a:avLst/>
          </a:prstGeom>
          <a:noFill/>
          <a:ln w="9525" cap="flat" cmpd="sng">
            <a:solidFill>
              <a:srgbClr val="0000FF"/>
            </a:solidFill>
            <a:prstDash val="solid"/>
            <a:round/>
            <a:headEnd type="none" w="med" len="med"/>
            <a:tailEnd type="none" w="med" len="med"/>
          </a:ln>
        </p:spPr>
      </p:cxnSp>
      <p:sp>
        <p:nvSpPr>
          <p:cNvPr id="9" name="Google Shape;96;gc29bfa9761_0_10"/>
          <p:cNvSpPr txBox="1">
            <a:spLocks/>
          </p:cNvSpPr>
          <p:nvPr/>
        </p:nvSpPr>
        <p:spPr>
          <a:xfrm>
            <a:off x="982698" y="252547"/>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39579435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5"/>
          <p:cNvSpPr>
            <a:spLocks noGrp="1" noChangeArrowheads="1"/>
          </p:cNvSpPr>
          <p:nvPr>
            <p:ph type="body" idx="1"/>
          </p:nvPr>
        </p:nvSpPr>
        <p:spPr>
          <a:xfrm>
            <a:off x="812074" y="1390197"/>
            <a:ext cx="10515600" cy="4351338"/>
          </a:xfrm>
        </p:spPr>
        <p:txBody>
          <a:bodyPr/>
          <a:lstStyle/>
          <a:p>
            <a:r>
              <a:rPr lang="en-US" altLang="en-US" dirty="0"/>
              <a:t>What if decision boundary is not linear</a:t>
            </a:r>
            <a:r>
              <a:rPr lang="en-US" altLang="en-US" dirty="0" smtClean="0"/>
              <a:t>? </a:t>
            </a:r>
            <a:r>
              <a:rPr lang="en-US" altLang="en-US" dirty="0" smtClean="0">
                <a:sym typeface="Wingdings" panose="05000000000000000000" pitchFamily="2" charset="2"/>
              </a:rPr>
              <a:t> </a:t>
            </a:r>
            <a:r>
              <a:rPr lang="en-US" altLang="en-US" u="sng" dirty="0" smtClean="0">
                <a:sym typeface="Wingdings" panose="05000000000000000000" pitchFamily="2" charset="2"/>
              </a:rPr>
              <a:t>Nonlinear</a:t>
            </a:r>
            <a:r>
              <a:rPr lang="en-US" altLang="en-US" dirty="0" smtClean="0">
                <a:sym typeface="Wingdings" panose="05000000000000000000" pitchFamily="2" charset="2"/>
              </a:rPr>
              <a:t> SVM</a:t>
            </a:r>
            <a:endParaRPr lang="en-US" altLang="en-US" dirty="0"/>
          </a:p>
        </p:txBody>
      </p:sp>
      <p:pic>
        <p:nvPicPr>
          <p:cNvPr id="20483" name="Picture 10"/>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t="4103" r="6154"/>
          <a:stretch>
            <a:fillRect/>
          </a:stretch>
        </p:blipFill>
        <p:spPr>
          <a:xfrm>
            <a:off x="3204754" y="2168435"/>
            <a:ext cx="4648200" cy="3562350"/>
          </a:xfrm>
          <a:noFill/>
        </p:spPr>
      </p:pic>
      <p:pic>
        <p:nvPicPr>
          <p:cNvPr id="20484" name="Picture 13"/>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2876005" y="5719717"/>
            <a:ext cx="5676900" cy="1003300"/>
          </a:xfrm>
          <a:noFill/>
        </p:spPr>
      </p:pic>
      <p:cxnSp>
        <p:nvCxnSpPr>
          <p:cNvPr id="7" name="Google Shape;91;p1"/>
          <p:cNvCxnSpPr/>
          <p:nvPr/>
        </p:nvCxnSpPr>
        <p:spPr>
          <a:xfrm>
            <a:off x="764821" y="1165345"/>
            <a:ext cx="11008132" cy="8533"/>
          </a:xfrm>
          <a:prstGeom prst="straightConnector1">
            <a:avLst/>
          </a:prstGeom>
          <a:noFill/>
          <a:ln w="9525" cap="flat" cmpd="sng">
            <a:solidFill>
              <a:srgbClr val="0000FF"/>
            </a:solidFill>
            <a:prstDash val="solid"/>
            <a:round/>
            <a:headEnd type="none" w="med" len="med"/>
            <a:tailEnd type="none" w="med" len="med"/>
          </a:ln>
        </p:spPr>
      </p:cxnSp>
      <p:sp>
        <p:nvSpPr>
          <p:cNvPr id="8" name="Google Shape;96;gc29bfa9761_0_10"/>
          <p:cNvSpPr txBox="1">
            <a:spLocks/>
          </p:cNvSpPr>
          <p:nvPr/>
        </p:nvSpPr>
        <p:spPr>
          <a:xfrm>
            <a:off x="982698" y="252547"/>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927726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a:xfrm>
            <a:off x="550817" y="1607910"/>
            <a:ext cx="10515600" cy="4351338"/>
          </a:xfrm>
        </p:spPr>
        <p:txBody>
          <a:bodyPr/>
          <a:lstStyle/>
          <a:p>
            <a:r>
              <a:rPr lang="en-US" altLang="en-US" dirty="0"/>
              <a:t>Transform data into higher dimensional space</a:t>
            </a:r>
          </a:p>
        </p:txBody>
      </p:sp>
      <p:pic>
        <p:nvPicPr>
          <p:cNvPr id="21507" name="Picture 10"/>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6437812" y="3349763"/>
            <a:ext cx="4625862" cy="560386"/>
          </a:xfrm>
          <a:noFill/>
        </p:spPr>
      </p:pic>
      <p:pic>
        <p:nvPicPr>
          <p:cNvPr id="21508" name="Picture 6"/>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r="5882"/>
          <a:stretch>
            <a:fillRect/>
          </a:stretch>
        </p:blipFill>
        <p:spPr>
          <a:xfrm>
            <a:off x="818605" y="2344782"/>
            <a:ext cx="4876800" cy="3886200"/>
          </a:xfrm>
          <a:noFill/>
        </p:spPr>
      </p:pic>
      <p:pic>
        <p:nvPicPr>
          <p:cNvPr id="21509" name="Picture 8"/>
          <p:cNvPicPr>
            <a:picLocks noGrp="1" noChangeAspect="1" noChangeArrowheads="1"/>
          </p:cNvPicPr>
          <p:nvPr>
            <p:ph sz="half" idx="4294967295"/>
          </p:nvPr>
        </p:nvPicPr>
        <p:blipFill>
          <a:blip r:embed="rId5">
            <a:extLst>
              <a:ext uri="{28A0092B-C50C-407E-A947-70E740481C1C}">
                <a14:useLocalDpi xmlns:a14="http://schemas.microsoft.com/office/drawing/2010/main" val="0"/>
              </a:ext>
            </a:extLst>
          </a:blip>
          <a:srcRect/>
          <a:stretch>
            <a:fillRect/>
          </a:stretch>
        </p:blipFill>
        <p:spPr>
          <a:xfrm>
            <a:off x="6760027" y="2549435"/>
            <a:ext cx="3629297" cy="663691"/>
          </a:xfrm>
          <a:noFill/>
        </p:spPr>
      </p:pic>
      <p:pic>
        <p:nvPicPr>
          <p:cNvPr id="21510" name="Picture 12"/>
          <p:cNvPicPr>
            <a:picLocks noGrp="1" noChangeAspect="1" noChangeArrowheads="1"/>
          </p:cNvPicPr>
          <p:nvPr>
            <p:ph sz="quarter" idx="4294967295"/>
          </p:nvPr>
        </p:nvPicPr>
        <p:blipFill>
          <a:blip r:embed="rId6">
            <a:extLst>
              <a:ext uri="{28A0092B-C50C-407E-A947-70E740481C1C}">
                <a14:useLocalDpi xmlns:a14="http://schemas.microsoft.com/office/drawing/2010/main" val="0"/>
              </a:ext>
            </a:extLst>
          </a:blip>
          <a:srcRect/>
          <a:stretch>
            <a:fillRect/>
          </a:stretch>
        </p:blipFill>
        <p:spPr>
          <a:xfrm>
            <a:off x="6324600" y="4114801"/>
            <a:ext cx="4831080" cy="582696"/>
          </a:xfrm>
          <a:noFill/>
        </p:spPr>
      </p:pic>
      <p:graphicFrame>
        <p:nvGraphicFramePr>
          <p:cNvPr id="21511" name="Object 2"/>
          <p:cNvGraphicFramePr>
            <a:graphicFrameLocks noGrp="1" noChangeAspect="1"/>
          </p:cNvGraphicFramePr>
          <p:nvPr>
            <p:ph sz="half" idx="4294967295"/>
            <p:extLst>
              <p:ext uri="{D42A27DB-BD31-4B8C-83A1-F6EECF244321}">
                <p14:modId xmlns:p14="http://schemas.microsoft.com/office/powerpoint/2010/main" val="749356537"/>
              </p:ext>
            </p:extLst>
          </p:nvPr>
        </p:nvGraphicFramePr>
        <p:xfrm>
          <a:off x="8665030" y="4913493"/>
          <a:ext cx="2457993" cy="485821"/>
        </p:xfrm>
        <a:graphic>
          <a:graphicData uri="http://schemas.openxmlformats.org/presentationml/2006/ole">
            <mc:AlternateContent xmlns:mc="http://schemas.openxmlformats.org/markup-compatibility/2006">
              <mc:Choice xmlns:v="urn:schemas-microsoft-com:vml" Requires="v">
                <p:oleObj spid="_x0000_s21546" name="Equation" r:id="rId7" imgW="1028254" imgH="203112" progId="Equation.3">
                  <p:embed/>
                </p:oleObj>
              </mc:Choice>
              <mc:Fallback>
                <p:oleObj name="Equation" r:id="rId7" imgW="1028254" imgH="203112" progId="Equation.3">
                  <p:embed/>
                  <p:pic>
                    <p:nvPicPr>
                      <p:cNvPr id="21511"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5030" y="4913493"/>
                        <a:ext cx="2457993" cy="485821"/>
                      </a:xfrm>
                      <a:prstGeom prst="rect">
                        <a:avLst/>
                      </a:prstGeom>
                      <a:noFill/>
                      <a:ln>
                        <a:noFill/>
                      </a:ln>
                      <a:effectLst/>
                      <a:extLst/>
                    </p:spPr>
                  </p:pic>
                </p:oleObj>
              </mc:Fallback>
            </mc:AlternateContent>
          </a:graphicData>
        </a:graphic>
      </p:graphicFrame>
      <p:sp>
        <p:nvSpPr>
          <p:cNvPr id="21512" name="Text Box 16"/>
          <p:cNvSpPr txBox="1">
            <a:spLocks noChangeArrowheads="1"/>
          </p:cNvSpPr>
          <p:nvPr/>
        </p:nvSpPr>
        <p:spPr bwMode="auto">
          <a:xfrm>
            <a:off x="6553200" y="4953001"/>
            <a:ext cx="3048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anose="05010101010101010101"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0"/>
              </a:spcAft>
              <a:buClrTx/>
              <a:buSzTx/>
              <a:buFontTx/>
              <a:buNone/>
            </a:pPr>
            <a:r>
              <a:rPr lang="en-US" altLang="en-US" sz="1800"/>
              <a:t>Decision boundary:</a:t>
            </a:r>
          </a:p>
        </p:txBody>
      </p:sp>
      <p:cxnSp>
        <p:nvCxnSpPr>
          <p:cNvPr id="11" name="Google Shape;91;p1"/>
          <p:cNvCxnSpPr/>
          <p:nvPr/>
        </p:nvCxnSpPr>
        <p:spPr>
          <a:xfrm>
            <a:off x="764821" y="1165345"/>
            <a:ext cx="11008132" cy="8533"/>
          </a:xfrm>
          <a:prstGeom prst="straightConnector1">
            <a:avLst/>
          </a:prstGeom>
          <a:noFill/>
          <a:ln w="9525" cap="flat" cmpd="sng">
            <a:solidFill>
              <a:srgbClr val="0000FF"/>
            </a:solidFill>
            <a:prstDash val="solid"/>
            <a:round/>
            <a:headEnd type="none" w="med" len="med"/>
            <a:tailEnd type="none" w="med" len="med"/>
          </a:ln>
        </p:spPr>
      </p:cxnSp>
      <p:sp>
        <p:nvSpPr>
          <p:cNvPr id="12" name="Google Shape;96;gc29bfa9761_0_10"/>
          <p:cNvSpPr txBox="1">
            <a:spLocks/>
          </p:cNvSpPr>
          <p:nvPr/>
        </p:nvSpPr>
        <p:spPr>
          <a:xfrm>
            <a:off x="982698" y="252547"/>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432702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body" idx="1"/>
          </p:nvPr>
        </p:nvSpPr>
        <p:spPr>
          <a:xfrm>
            <a:off x="185057" y="1912710"/>
            <a:ext cx="11867606" cy="4351338"/>
          </a:xfrm>
        </p:spPr>
        <p:txBody>
          <a:bodyPr/>
          <a:lstStyle/>
          <a:p>
            <a:r>
              <a:rPr lang="en-US" altLang="en-US" dirty="0"/>
              <a:t>Kernel Trick</a:t>
            </a:r>
            <a:r>
              <a:rPr lang="en-US" altLang="en-US" dirty="0" smtClean="0"/>
              <a:t>:</a:t>
            </a:r>
          </a:p>
          <a:p>
            <a:pPr marL="50800" indent="0">
              <a:buNone/>
            </a:pPr>
            <a:endParaRPr lang="en-US" altLang="en-US" sz="1400" dirty="0"/>
          </a:p>
          <a:p>
            <a:pPr lvl="1">
              <a:spcAft>
                <a:spcPts val="1000"/>
              </a:spcAft>
            </a:pPr>
            <a:r>
              <a:rPr lang="en-US" altLang="en-US" dirty="0">
                <a:sym typeface="Symbol" panose="05050102010706020507" pitchFamily="18" charset="2"/>
              </a:rPr>
              <a:t>(x</a:t>
            </a:r>
            <a:r>
              <a:rPr lang="en-US" altLang="en-US" baseline="-25000" dirty="0">
                <a:sym typeface="Symbol" panose="05050102010706020507" pitchFamily="18" charset="2"/>
              </a:rPr>
              <a:t>i</a:t>
            </a:r>
            <a:r>
              <a:rPr lang="en-US" altLang="en-US" dirty="0">
                <a:sym typeface="Symbol" panose="05050102010706020507" pitchFamily="18" charset="2"/>
              </a:rPr>
              <a:t>) (</a:t>
            </a:r>
            <a:r>
              <a:rPr lang="en-US" altLang="en-US" dirty="0" err="1">
                <a:sym typeface="Symbol" panose="05050102010706020507" pitchFamily="18" charset="2"/>
              </a:rPr>
              <a:t>x</a:t>
            </a:r>
            <a:r>
              <a:rPr lang="en-US" altLang="en-US" baseline="-25000" dirty="0" err="1">
                <a:sym typeface="Symbol" panose="05050102010706020507" pitchFamily="18" charset="2"/>
              </a:rPr>
              <a:t>j</a:t>
            </a:r>
            <a:r>
              <a:rPr lang="en-US" altLang="en-US" dirty="0">
                <a:sym typeface="Symbol" panose="05050102010706020507" pitchFamily="18" charset="2"/>
              </a:rPr>
              <a:t>) = </a:t>
            </a:r>
            <a:r>
              <a:rPr lang="en-US" altLang="en-US" dirty="0"/>
              <a:t>K(</a:t>
            </a:r>
            <a:r>
              <a:rPr lang="en-US" altLang="en-US" dirty="0">
                <a:sym typeface="Symbol" panose="05050102010706020507" pitchFamily="18" charset="2"/>
              </a:rPr>
              <a:t>x</a:t>
            </a:r>
            <a:r>
              <a:rPr lang="en-US" altLang="en-US" baseline="-25000" dirty="0">
                <a:sym typeface="Symbol" panose="05050102010706020507" pitchFamily="18" charset="2"/>
              </a:rPr>
              <a:t>i</a:t>
            </a:r>
            <a:r>
              <a:rPr lang="en-US" altLang="en-US" dirty="0"/>
              <a:t>, </a:t>
            </a:r>
            <a:r>
              <a:rPr lang="en-US" altLang="en-US" dirty="0" err="1">
                <a:sym typeface="Symbol" panose="05050102010706020507" pitchFamily="18" charset="2"/>
              </a:rPr>
              <a:t>x</a:t>
            </a:r>
            <a:r>
              <a:rPr lang="en-US" altLang="en-US" baseline="-25000" dirty="0" err="1">
                <a:sym typeface="Symbol" panose="05050102010706020507" pitchFamily="18" charset="2"/>
              </a:rPr>
              <a:t>j</a:t>
            </a:r>
            <a:r>
              <a:rPr lang="en-US" altLang="en-US" dirty="0"/>
              <a:t>) </a:t>
            </a:r>
            <a:endParaRPr lang="en-US" altLang="en-US" dirty="0">
              <a:sym typeface="Symbol" panose="05050102010706020507" pitchFamily="18" charset="2"/>
            </a:endParaRPr>
          </a:p>
          <a:p>
            <a:pPr lvl="1">
              <a:spcAft>
                <a:spcPts val="1000"/>
              </a:spcAft>
            </a:pPr>
            <a:r>
              <a:rPr lang="en-US" altLang="en-US" dirty="0"/>
              <a:t>K(</a:t>
            </a:r>
            <a:r>
              <a:rPr lang="en-US" altLang="en-US" dirty="0">
                <a:sym typeface="Symbol" panose="05050102010706020507" pitchFamily="18" charset="2"/>
              </a:rPr>
              <a:t>x</a:t>
            </a:r>
            <a:r>
              <a:rPr lang="en-US" altLang="en-US" baseline="-25000" dirty="0">
                <a:sym typeface="Symbol" panose="05050102010706020507" pitchFamily="18" charset="2"/>
              </a:rPr>
              <a:t>i</a:t>
            </a:r>
            <a:r>
              <a:rPr lang="en-US" altLang="en-US" dirty="0"/>
              <a:t>, </a:t>
            </a:r>
            <a:r>
              <a:rPr lang="en-US" altLang="en-US" dirty="0" err="1">
                <a:sym typeface="Symbol" panose="05050102010706020507" pitchFamily="18" charset="2"/>
              </a:rPr>
              <a:t>x</a:t>
            </a:r>
            <a:r>
              <a:rPr lang="en-US" altLang="en-US" baseline="-25000" dirty="0" err="1">
                <a:sym typeface="Symbol" panose="05050102010706020507" pitchFamily="18" charset="2"/>
              </a:rPr>
              <a:t>j</a:t>
            </a:r>
            <a:r>
              <a:rPr lang="en-US" altLang="en-US" dirty="0"/>
              <a:t>) is a kernel function (expressed in terms of the coordinates in the original space)</a:t>
            </a:r>
          </a:p>
          <a:p>
            <a:pPr lvl="2">
              <a:spcAft>
                <a:spcPts val="1000"/>
              </a:spcAft>
            </a:pPr>
            <a:r>
              <a:rPr lang="en-US" altLang="en-US" sz="2400" dirty="0"/>
              <a:t> </a:t>
            </a:r>
            <a:r>
              <a:rPr lang="en-US" altLang="en-US" sz="2400" dirty="0" smtClean="0"/>
              <a:t>Example Kernel functions:</a:t>
            </a:r>
            <a:endParaRPr lang="en-US" altLang="en-US" sz="2400" dirty="0"/>
          </a:p>
        </p:txBody>
      </p:sp>
      <p:pic>
        <p:nvPicPr>
          <p:cNvPr id="24579" name="Picture 4"/>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2706189" y="4367347"/>
            <a:ext cx="4509437" cy="1850571"/>
          </a:xfrm>
          <a:noFill/>
        </p:spPr>
      </p:pic>
      <p:cxnSp>
        <p:nvCxnSpPr>
          <p:cNvPr id="6" name="Google Shape;91;p1"/>
          <p:cNvCxnSpPr/>
          <p:nvPr/>
        </p:nvCxnSpPr>
        <p:spPr>
          <a:xfrm>
            <a:off x="764821" y="1165345"/>
            <a:ext cx="11008132" cy="8533"/>
          </a:xfrm>
          <a:prstGeom prst="straightConnector1">
            <a:avLst/>
          </a:prstGeom>
          <a:noFill/>
          <a:ln w="9525" cap="flat" cmpd="sng">
            <a:solidFill>
              <a:srgbClr val="0000FF"/>
            </a:solidFill>
            <a:prstDash val="solid"/>
            <a:round/>
            <a:headEnd type="none" w="med" len="med"/>
            <a:tailEnd type="none" w="med" len="med"/>
          </a:ln>
        </p:spPr>
      </p:cxnSp>
      <p:sp>
        <p:nvSpPr>
          <p:cNvPr id="7" name="Google Shape;96;gc29bfa9761_0_10"/>
          <p:cNvSpPr txBox="1">
            <a:spLocks/>
          </p:cNvSpPr>
          <p:nvPr/>
        </p:nvSpPr>
        <p:spPr>
          <a:xfrm>
            <a:off x="982698" y="252547"/>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
        <p:nvSpPr>
          <p:cNvPr id="3" name="TextBox 2"/>
          <p:cNvSpPr txBox="1"/>
          <p:nvPr/>
        </p:nvSpPr>
        <p:spPr>
          <a:xfrm>
            <a:off x="862148" y="1314995"/>
            <a:ext cx="4005943" cy="523220"/>
          </a:xfrm>
          <a:prstGeom prst="rect">
            <a:avLst/>
          </a:prstGeom>
          <a:noFill/>
        </p:spPr>
        <p:txBody>
          <a:bodyPr wrap="square" rtlCol="0">
            <a:spAutoFit/>
          </a:bodyPr>
          <a:lstStyle/>
          <a:p>
            <a:r>
              <a:rPr lang="en-US" sz="2800" dirty="0" smtClean="0">
                <a:latin typeface="Calibri" panose="020F0502020204030204" pitchFamily="34" charset="0"/>
                <a:cs typeface="Calibri" panose="020F0502020204030204" pitchFamily="34" charset="0"/>
              </a:rPr>
              <a:t>Learning Nonlinear SVM:</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08294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c29bfa9761_0_10"/>
          <p:cNvSpPr txBox="1">
            <a:spLocks noGrp="1"/>
          </p:cNvSpPr>
          <p:nvPr>
            <p:ph type="ctrTitle"/>
          </p:nvPr>
        </p:nvSpPr>
        <p:spPr>
          <a:xfrm>
            <a:off x="982698" y="365759"/>
            <a:ext cx="9144000" cy="696505"/>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800" dirty="0"/>
              <a:t>Outline</a:t>
            </a:r>
            <a:endParaRPr sz="4800" dirty="0"/>
          </a:p>
        </p:txBody>
      </p:sp>
      <p:sp>
        <p:nvSpPr>
          <p:cNvPr id="97" name="Google Shape;97;gc29bfa9761_0_10"/>
          <p:cNvSpPr txBox="1">
            <a:spLocks noGrp="1"/>
          </p:cNvSpPr>
          <p:nvPr>
            <p:ph type="subTitle" idx="1"/>
          </p:nvPr>
        </p:nvSpPr>
        <p:spPr>
          <a:xfrm>
            <a:off x="566055" y="1489164"/>
            <a:ext cx="11399522" cy="4998721"/>
          </a:xfrm>
          <a:prstGeom prst="rect">
            <a:avLst/>
          </a:prstGeom>
          <a:noFill/>
          <a:ln>
            <a:noFill/>
          </a:ln>
        </p:spPr>
        <p:txBody>
          <a:bodyPr spcFirstLastPara="1" wrap="square" lIns="91425" tIns="45700" rIns="91425" bIns="45700" anchor="t" anchorCtr="0">
            <a:noAutofit/>
          </a:bodyPr>
          <a:lstStyle/>
          <a:p>
            <a:pPr marL="0" lvl="0" indent="0" algn="l">
              <a:spcBef>
                <a:spcPts val="0"/>
              </a:spcBef>
              <a:buSzPct val="100000"/>
            </a:pPr>
            <a:r>
              <a:rPr lang="en-US" sz="2800" dirty="0" smtClean="0">
                <a:solidFill>
                  <a:schemeClr val="tx1"/>
                </a:solidFill>
              </a:rPr>
              <a:t>I.  Classification algorithms:</a:t>
            </a:r>
          </a:p>
          <a:p>
            <a:pPr marL="0" lvl="0" indent="0" algn="l">
              <a:spcBef>
                <a:spcPts val="0"/>
              </a:spcBef>
              <a:buSzPct val="100000"/>
            </a:pPr>
            <a:r>
              <a:rPr lang="en-US" sz="1400" dirty="0" smtClean="0">
                <a:solidFill>
                  <a:schemeClr val="tx1"/>
                </a:solidFill>
              </a:rPr>
              <a:t>    </a:t>
            </a:r>
          </a:p>
          <a:p>
            <a:pPr marL="0" lvl="0" indent="0" algn="l">
              <a:spcBef>
                <a:spcPts val="0"/>
              </a:spcBef>
              <a:buSzPct val="100000"/>
            </a:pPr>
            <a:r>
              <a:rPr lang="en-US" sz="2800" dirty="0">
                <a:solidFill>
                  <a:schemeClr val="tx1"/>
                </a:solidFill>
              </a:rPr>
              <a:t> </a:t>
            </a:r>
            <a:r>
              <a:rPr lang="en-US" sz="2800" dirty="0" smtClean="0">
                <a:solidFill>
                  <a:schemeClr val="tx1"/>
                </a:solidFill>
              </a:rPr>
              <a:t>          Support Vector Machines (SVM) </a:t>
            </a:r>
          </a:p>
          <a:p>
            <a:pPr marL="0" lvl="0" indent="0" algn="l">
              <a:spcBef>
                <a:spcPts val="0"/>
              </a:spcBef>
              <a:buSzPct val="100000"/>
            </a:pPr>
            <a:endParaRPr lang="en-US" sz="1600" dirty="0" smtClean="0">
              <a:solidFill>
                <a:schemeClr val="tx1"/>
              </a:solidFill>
            </a:endParaRPr>
          </a:p>
          <a:p>
            <a:pPr marL="0" lvl="0" indent="0" algn="l">
              <a:spcBef>
                <a:spcPts val="0"/>
              </a:spcBef>
              <a:buSzPct val="100000"/>
            </a:pPr>
            <a:r>
              <a:rPr lang="en-US" sz="2800" dirty="0" smtClean="0">
                <a:solidFill>
                  <a:schemeClr val="tx1"/>
                </a:solidFill>
              </a:rPr>
              <a:t>           Artificial Neural </a:t>
            </a:r>
            <a:r>
              <a:rPr lang="en-US" sz="2800" dirty="0">
                <a:solidFill>
                  <a:schemeClr val="tx1"/>
                </a:solidFill>
              </a:rPr>
              <a:t>Networks </a:t>
            </a:r>
            <a:r>
              <a:rPr lang="en-US" sz="2800" dirty="0" smtClean="0">
                <a:solidFill>
                  <a:schemeClr val="tx1"/>
                </a:solidFill>
              </a:rPr>
              <a:t>(ANN)</a:t>
            </a:r>
          </a:p>
          <a:p>
            <a:pPr marL="0" lvl="0" indent="0" algn="l">
              <a:spcBef>
                <a:spcPts val="0"/>
              </a:spcBef>
              <a:buSzPct val="100000"/>
            </a:pPr>
            <a:endParaRPr lang="en-US" sz="1400" dirty="0" smtClean="0">
              <a:solidFill>
                <a:schemeClr val="tx1"/>
              </a:solidFill>
            </a:endParaRPr>
          </a:p>
          <a:p>
            <a:pPr marL="0" lvl="0" indent="0" algn="l">
              <a:spcBef>
                <a:spcPts val="0"/>
              </a:spcBef>
              <a:buSzPct val="100000"/>
            </a:pPr>
            <a:r>
              <a:rPr lang="en-US" sz="2800" dirty="0" smtClean="0">
                <a:solidFill>
                  <a:schemeClr val="tx1"/>
                </a:solidFill>
              </a:rPr>
              <a:t>           Deep </a:t>
            </a:r>
            <a:r>
              <a:rPr lang="en-US" sz="2800" dirty="0">
                <a:solidFill>
                  <a:schemeClr val="tx1"/>
                </a:solidFill>
              </a:rPr>
              <a:t>Learning (DL</a:t>
            </a:r>
            <a:r>
              <a:rPr lang="en-US" sz="2800" dirty="0" smtClean="0">
                <a:solidFill>
                  <a:schemeClr val="tx1"/>
                </a:solidFill>
              </a:rPr>
              <a:t>): Convolutional Neural Networks (CNN)</a:t>
            </a:r>
          </a:p>
          <a:p>
            <a:pPr marL="0" lvl="0" indent="0" algn="l">
              <a:spcBef>
                <a:spcPts val="0"/>
              </a:spcBef>
              <a:buSzPct val="100000"/>
            </a:pPr>
            <a:endParaRPr lang="en-US" sz="2800" dirty="0">
              <a:solidFill>
                <a:srgbClr val="FF0000"/>
              </a:solidFill>
            </a:endParaRPr>
          </a:p>
          <a:p>
            <a:pPr marL="0" indent="0" algn="l">
              <a:spcBef>
                <a:spcPts val="0"/>
              </a:spcBef>
              <a:buSzPct val="100000"/>
            </a:pPr>
            <a:r>
              <a:rPr lang="en-US" sz="2800" dirty="0" smtClean="0">
                <a:solidFill>
                  <a:schemeClr val="tx1"/>
                </a:solidFill>
              </a:rPr>
              <a:t>II.  Research Opportunity in Data Science</a:t>
            </a:r>
          </a:p>
          <a:p>
            <a:pPr marL="0" indent="0" algn="l">
              <a:spcBef>
                <a:spcPts val="0"/>
              </a:spcBef>
              <a:buSzPct val="100000"/>
            </a:pPr>
            <a:endParaRPr lang="en-US" sz="1200" dirty="0" smtClean="0">
              <a:solidFill>
                <a:schemeClr val="tx1"/>
              </a:solidFill>
            </a:endParaRPr>
          </a:p>
          <a:p>
            <a:pPr marL="0" indent="0" algn="l">
              <a:spcBef>
                <a:spcPts val="0"/>
              </a:spcBef>
              <a:buSzPct val="100000"/>
            </a:pPr>
            <a:r>
              <a:rPr lang="en-US" sz="2800" dirty="0" smtClean="0">
                <a:solidFill>
                  <a:schemeClr val="tx1"/>
                </a:solidFill>
              </a:rPr>
              <a:t>            Computational Intelligence and Machine Learning (CIML) Research Lab</a:t>
            </a:r>
          </a:p>
          <a:p>
            <a:pPr marL="0" indent="0" algn="l">
              <a:spcBef>
                <a:spcPts val="0"/>
              </a:spcBef>
              <a:buSzPct val="100000"/>
            </a:pPr>
            <a:endParaRPr lang="en-US" sz="2800" dirty="0" smtClean="0">
              <a:solidFill>
                <a:schemeClr val="tx1"/>
              </a:solidFill>
            </a:endParaRPr>
          </a:p>
          <a:p>
            <a:pPr marL="0" indent="0" algn="l">
              <a:spcBef>
                <a:spcPts val="0"/>
              </a:spcBef>
              <a:buSzPct val="100000"/>
            </a:pPr>
            <a:r>
              <a:rPr lang="en-US" sz="2800" dirty="0" smtClean="0">
                <a:solidFill>
                  <a:schemeClr val="tx1"/>
                </a:solidFill>
              </a:rPr>
              <a:t>III. References</a:t>
            </a:r>
            <a:endParaRPr lang="en-US" sz="2800" dirty="0">
              <a:solidFill>
                <a:schemeClr val="tx1"/>
              </a:solidFill>
            </a:endParaRPr>
          </a:p>
        </p:txBody>
      </p:sp>
      <p:cxnSp>
        <p:nvCxnSpPr>
          <p:cNvPr id="4"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Tree>
    <p:extLst>
      <p:ext uri="{BB962C8B-B14F-4D97-AF65-F5344CB8AC3E}">
        <p14:creationId xmlns:p14="http://schemas.microsoft.com/office/powerpoint/2010/main" val="20031627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gc29bfa9761_0_10"/>
          <p:cNvSpPr txBox="1">
            <a:spLocks noGrp="1"/>
          </p:cNvSpPr>
          <p:nvPr>
            <p:ph type="subTitle" idx="1"/>
          </p:nvPr>
        </p:nvSpPr>
        <p:spPr>
          <a:xfrm>
            <a:off x="566055" y="1489164"/>
            <a:ext cx="11286309" cy="4998721"/>
          </a:xfrm>
          <a:prstGeom prst="rect">
            <a:avLst/>
          </a:prstGeom>
          <a:noFill/>
          <a:ln>
            <a:noFill/>
          </a:ln>
        </p:spPr>
        <p:txBody>
          <a:bodyPr spcFirstLastPara="1" wrap="square" lIns="91425" tIns="45700" rIns="91425" bIns="45700" anchor="t" anchorCtr="0">
            <a:noAutofit/>
          </a:bodyPr>
          <a:lstStyle/>
          <a:p>
            <a:pPr marL="0" indent="0" algn="l">
              <a:spcBef>
                <a:spcPts val="0"/>
              </a:spcBef>
              <a:buSzPct val="100000"/>
            </a:pPr>
            <a:r>
              <a:rPr lang="en-US" b="1" dirty="0" smtClean="0">
                <a:solidFill>
                  <a:schemeClr val="tx1"/>
                </a:solidFill>
              </a:rPr>
              <a:t>Example</a:t>
            </a:r>
            <a:r>
              <a:rPr lang="en-US" dirty="0" smtClean="0">
                <a:solidFill>
                  <a:schemeClr val="tx1"/>
                </a:solidFill>
              </a:rPr>
              <a:t>: Implement the support vector machine (SVM) method to the Iris data set in  </a:t>
            </a:r>
          </a:p>
          <a:p>
            <a:pPr marL="0" indent="0" algn="l">
              <a:spcBef>
                <a:spcPts val="0"/>
              </a:spcBef>
              <a:buSzPct val="100000"/>
            </a:pPr>
            <a:r>
              <a:rPr lang="en-US" dirty="0">
                <a:solidFill>
                  <a:schemeClr val="tx1"/>
                </a:solidFill>
              </a:rPr>
              <a:t> </a:t>
            </a:r>
            <a:r>
              <a:rPr lang="en-US" dirty="0" smtClean="0">
                <a:solidFill>
                  <a:schemeClr val="tx1"/>
                </a:solidFill>
              </a:rPr>
              <a:t>                 Python. Also, show the confusion matrix and normalized confusion matrix.</a:t>
            </a:r>
            <a:endParaRPr lang="en-US" sz="2800" dirty="0" smtClean="0">
              <a:solidFill>
                <a:schemeClr val="tx1"/>
              </a:solidFill>
            </a:endParaRPr>
          </a:p>
          <a:p>
            <a:pPr marL="0" indent="0" algn="l">
              <a:spcBef>
                <a:spcPts val="0"/>
              </a:spcBef>
              <a:buSzPct val="100000"/>
            </a:pPr>
            <a:endParaRPr lang="en-US" sz="2800" dirty="0" smtClean="0">
              <a:solidFill>
                <a:schemeClr val="tx1"/>
              </a:solidFill>
            </a:endParaRPr>
          </a:p>
        </p:txBody>
      </p:sp>
      <p:cxnSp>
        <p:nvCxnSpPr>
          <p:cNvPr id="4"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6" name="Google Shape;96;gc29bfa9761_0_10"/>
          <p:cNvSpPr txBox="1">
            <a:spLocks/>
          </p:cNvSpPr>
          <p:nvPr/>
        </p:nvSpPr>
        <p:spPr>
          <a:xfrm>
            <a:off x="982698" y="287382"/>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pic>
        <p:nvPicPr>
          <p:cNvPr id="2" name="Picture 1"/>
          <p:cNvPicPr>
            <a:picLocks noChangeAspect="1"/>
          </p:cNvPicPr>
          <p:nvPr/>
        </p:nvPicPr>
        <p:blipFill>
          <a:blip r:embed="rId3"/>
          <a:stretch>
            <a:fillRect/>
          </a:stretch>
        </p:blipFill>
        <p:spPr>
          <a:xfrm>
            <a:off x="522514" y="2281490"/>
            <a:ext cx="6644639" cy="4363150"/>
          </a:xfrm>
          <a:prstGeom prst="rect">
            <a:avLst/>
          </a:prstGeom>
        </p:spPr>
      </p:pic>
    </p:spTree>
    <p:extLst>
      <p:ext uri="{BB962C8B-B14F-4D97-AF65-F5344CB8AC3E}">
        <p14:creationId xmlns:p14="http://schemas.microsoft.com/office/powerpoint/2010/main" val="37358018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cxnSp>
        <p:nvCxnSpPr>
          <p:cNvPr id="4"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6" name="Google Shape;96;gc29bfa9761_0_10"/>
          <p:cNvSpPr txBox="1">
            <a:spLocks/>
          </p:cNvSpPr>
          <p:nvPr/>
        </p:nvSpPr>
        <p:spPr>
          <a:xfrm>
            <a:off x="982698" y="287382"/>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pic>
        <p:nvPicPr>
          <p:cNvPr id="2" name="Picture 1"/>
          <p:cNvPicPr>
            <a:picLocks noChangeAspect="1"/>
          </p:cNvPicPr>
          <p:nvPr/>
        </p:nvPicPr>
        <p:blipFill>
          <a:blip r:embed="rId3"/>
          <a:stretch>
            <a:fillRect/>
          </a:stretch>
        </p:blipFill>
        <p:spPr>
          <a:xfrm>
            <a:off x="2669856" y="1497601"/>
            <a:ext cx="6439310" cy="5094787"/>
          </a:xfrm>
          <a:prstGeom prst="rect">
            <a:avLst/>
          </a:prstGeom>
        </p:spPr>
      </p:pic>
      <p:sp>
        <p:nvSpPr>
          <p:cNvPr id="7" name="Google Shape;97;gc29bfa9761_0_10"/>
          <p:cNvSpPr txBox="1">
            <a:spLocks noGrp="1"/>
          </p:cNvSpPr>
          <p:nvPr>
            <p:ph type="subTitle" idx="1"/>
          </p:nvPr>
        </p:nvSpPr>
        <p:spPr>
          <a:xfrm>
            <a:off x="505095" y="1428204"/>
            <a:ext cx="11286309" cy="4998721"/>
          </a:xfrm>
          <a:prstGeom prst="rect">
            <a:avLst/>
          </a:prstGeom>
          <a:noFill/>
          <a:ln>
            <a:noFill/>
          </a:ln>
        </p:spPr>
        <p:txBody>
          <a:bodyPr spcFirstLastPara="1" wrap="square" lIns="91425" tIns="45700" rIns="91425" bIns="45700" anchor="t" anchorCtr="0">
            <a:noAutofit/>
          </a:bodyPr>
          <a:lstStyle/>
          <a:p>
            <a:pPr marL="0" indent="0" algn="l">
              <a:spcBef>
                <a:spcPts val="0"/>
              </a:spcBef>
              <a:buSzPct val="100000"/>
            </a:pPr>
            <a:r>
              <a:rPr lang="en-US" dirty="0" smtClean="0">
                <a:solidFill>
                  <a:schemeClr val="tx1"/>
                </a:solidFill>
              </a:rPr>
              <a:t>(Cont.) Output:</a:t>
            </a:r>
          </a:p>
          <a:p>
            <a:pPr marL="0" indent="0" algn="l">
              <a:spcBef>
                <a:spcPts val="0"/>
              </a:spcBef>
              <a:buSzPct val="100000"/>
            </a:pPr>
            <a:endParaRPr lang="en-US" dirty="0" smtClean="0">
              <a:solidFill>
                <a:schemeClr val="tx1"/>
              </a:solidFill>
            </a:endParaRPr>
          </a:p>
        </p:txBody>
      </p:sp>
    </p:spTree>
    <p:extLst>
      <p:ext uri="{BB962C8B-B14F-4D97-AF65-F5344CB8AC3E}">
        <p14:creationId xmlns:p14="http://schemas.microsoft.com/office/powerpoint/2010/main" val="32723167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gc29bfa9761_0_10"/>
          <p:cNvSpPr txBox="1">
            <a:spLocks noGrp="1"/>
          </p:cNvSpPr>
          <p:nvPr>
            <p:ph type="subTitle" idx="1"/>
          </p:nvPr>
        </p:nvSpPr>
        <p:spPr>
          <a:xfrm>
            <a:off x="566055" y="1489164"/>
            <a:ext cx="11286309" cy="4998721"/>
          </a:xfrm>
          <a:prstGeom prst="rect">
            <a:avLst/>
          </a:prstGeom>
          <a:noFill/>
          <a:ln>
            <a:noFill/>
          </a:ln>
        </p:spPr>
        <p:txBody>
          <a:bodyPr spcFirstLastPara="1" wrap="square" lIns="91425" tIns="45700" rIns="91425" bIns="45700" anchor="t" anchorCtr="0">
            <a:noAutofit/>
          </a:bodyPr>
          <a:lstStyle/>
          <a:p>
            <a:pPr marL="0" indent="0" algn="l">
              <a:spcBef>
                <a:spcPts val="0"/>
              </a:spcBef>
              <a:buSzPct val="100000"/>
            </a:pPr>
            <a:r>
              <a:rPr lang="en-US" sz="2800" dirty="0" smtClean="0">
                <a:solidFill>
                  <a:schemeClr val="tx1"/>
                </a:solidFill>
              </a:rPr>
              <a:t>(Cont.) Output:</a:t>
            </a:r>
          </a:p>
          <a:p>
            <a:pPr marL="0" indent="0" algn="l">
              <a:spcBef>
                <a:spcPts val="0"/>
              </a:spcBef>
              <a:buSzPct val="100000"/>
            </a:pPr>
            <a:endParaRPr lang="en-US" sz="2800" dirty="0" smtClean="0">
              <a:solidFill>
                <a:schemeClr val="tx1"/>
              </a:solidFill>
            </a:endParaRPr>
          </a:p>
        </p:txBody>
      </p:sp>
      <p:cxnSp>
        <p:nvCxnSpPr>
          <p:cNvPr id="4"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6" name="Google Shape;96;gc29bfa9761_0_10"/>
          <p:cNvSpPr txBox="1">
            <a:spLocks/>
          </p:cNvSpPr>
          <p:nvPr/>
        </p:nvSpPr>
        <p:spPr>
          <a:xfrm>
            <a:off x="982698" y="287382"/>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pic>
        <p:nvPicPr>
          <p:cNvPr id="2" name="Picture 1"/>
          <p:cNvPicPr>
            <a:picLocks noChangeAspect="1"/>
          </p:cNvPicPr>
          <p:nvPr/>
        </p:nvPicPr>
        <p:blipFill>
          <a:blip r:embed="rId3"/>
          <a:stretch>
            <a:fillRect/>
          </a:stretch>
        </p:blipFill>
        <p:spPr>
          <a:xfrm>
            <a:off x="3041555" y="1297577"/>
            <a:ext cx="4264935" cy="5457205"/>
          </a:xfrm>
          <a:prstGeom prst="rect">
            <a:avLst/>
          </a:prstGeom>
        </p:spPr>
      </p:pic>
    </p:spTree>
    <p:extLst>
      <p:ext uri="{BB962C8B-B14F-4D97-AF65-F5344CB8AC3E}">
        <p14:creationId xmlns:p14="http://schemas.microsoft.com/office/powerpoint/2010/main" val="151841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gc29bfa9761_0_10"/>
          <p:cNvSpPr txBox="1">
            <a:spLocks noGrp="1"/>
          </p:cNvSpPr>
          <p:nvPr>
            <p:ph type="subTitle" idx="1"/>
          </p:nvPr>
        </p:nvSpPr>
        <p:spPr>
          <a:xfrm>
            <a:off x="566055" y="1489164"/>
            <a:ext cx="11286309" cy="4998721"/>
          </a:xfrm>
          <a:prstGeom prst="rect">
            <a:avLst/>
          </a:prstGeom>
          <a:noFill/>
          <a:ln>
            <a:noFill/>
          </a:ln>
        </p:spPr>
        <p:txBody>
          <a:bodyPr spcFirstLastPara="1" wrap="square" lIns="91425" tIns="45700" rIns="91425" bIns="45700" anchor="t" anchorCtr="0">
            <a:noAutofit/>
          </a:bodyPr>
          <a:lstStyle/>
          <a:p>
            <a:pPr marL="0" indent="0" algn="l">
              <a:spcBef>
                <a:spcPts val="0"/>
              </a:spcBef>
              <a:buSzPct val="100000"/>
            </a:pPr>
            <a:r>
              <a:rPr lang="en-US" sz="2800" b="1" dirty="0" smtClean="0">
                <a:solidFill>
                  <a:schemeClr val="tx1"/>
                </a:solidFill>
              </a:rPr>
              <a:t>Artificial Neural Networks (ANN)</a:t>
            </a:r>
            <a:r>
              <a:rPr lang="en-US" sz="2800" dirty="0" smtClean="0">
                <a:solidFill>
                  <a:schemeClr val="tx1"/>
                </a:solidFill>
              </a:rPr>
              <a:t>:</a:t>
            </a:r>
          </a:p>
          <a:p>
            <a:pPr marL="0" indent="0" algn="l">
              <a:spcBef>
                <a:spcPts val="0"/>
              </a:spcBef>
              <a:buSzPct val="100000"/>
            </a:pPr>
            <a:endParaRPr lang="en-US" sz="1600" dirty="0" smtClean="0">
              <a:solidFill>
                <a:schemeClr val="tx1"/>
              </a:solidFill>
            </a:endParaRPr>
          </a:p>
          <a:p>
            <a:pPr marL="0" indent="0" algn="l">
              <a:spcBef>
                <a:spcPts val="0"/>
              </a:spcBef>
              <a:buSzPct val="100000"/>
            </a:pPr>
            <a:r>
              <a:rPr lang="en-US" sz="2800" dirty="0" smtClean="0">
                <a:solidFill>
                  <a:schemeClr val="tx1"/>
                </a:solidFill>
              </a:rPr>
              <a:t>It is a c</a:t>
            </a:r>
            <a:r>
              <a:rPr lang="en-US" sz="2600" dirty="0" smtClean="0"/>
              <a:t>omplex </a:t>
            </a:r>
            <a:r>
              <a:rPr lang="en-US" sz="2600" dirty="0"/>
              <a:t>non-linear function can be learned as a composition of </a:t>
            </a:r>
            <a:r>
              <a:rPr lang="en-US" sz="2600" dirty="0" smtClean="0"/>
              <a:t>simple </a:t>
            </a:r>
            <a:r>
              <a:rPr lang="en-US" sz="2600" dirty="0"/>
              <a:t>processing </a:t>
            </a:r>
            <a:r>
              <a:rPr lang="en-US" sz="2600" dirty="0" smtClean="0"/>
              <a:t>units (Human nerve system). </a:t>
            </a:r>
            <a:endParaRPr lang="en-US" sz="2600" dirty="0"/>
          </a:p>
          <a:p>
            <a:pPr algn="l"/>
            <a:endParaRPr lang="en-US" sz="500" dirty="0"/>
          </a:p>
          <a:p>
            <a:pPr algn="l"/>
            <a:r>
              <a:rPr lang="en-US" sz="2600" dirty="0"/>
              <a:t>ANN is a collection of simple processing units (nodes) that are connected by </a:t>
            </a:r>
            <a:endParaRPr lang="en-US" sz="2600" dirty="0" smtClean="0"/>
          </a:p>
          <a:p>
            <a:pPr algn="l"/>
            <a:r>
              <a:rPr lang="en-US" sz="2600" dirty="0" smtClean="0"/>
              <a:t>directed </a:t>
            </a:r>
            <a:r>
              <a:rPr lang="en-US" sz="2600" dirty="0"/>
              <a:t>links (edges</a:t>
            </a:r>
            <a:r>
              <a:rPr lang="en-US" sz="2600" dirty="0" smtClean="0"/>
              <a:t>).</a:t>
            </a:r>
            <a:endParaRPr lang="en-US" sz="2600" dirty="0"/>
          </a:p>
        </p:txBody>
      </p:sp>
      <p:cxnSp>
        <p:nvCxnSpPr>
          <p:cNvPr id="4"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6"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pic>
        <p:nvPicPr>
          <p:cNvPr id="2" name="Picture 1"/>
          <p:cNvPicPr>
            <a:picLocks noChangeAspect="1"/>
          </p:cNvPicPr>
          <p:nvPr/>
        </p:nvPicPr>
        <p:blipFill>
          <a:blip r:embed="rId3"/>
          <a:stretch>
            <a:fillRect/>
          </a:stretch>
        </p:blipFill>
        <p:spPr>
          <a:xfrm>
            <a:off x="3723866" y="4110445"/>
            <a:ext cx="4575403" cy="2361498"/>
          </a:xfrm>
          <a:prstGeom prst="rect">
            <a:avLst/>
          </a:prstGeom>
        </p:spPr>
      </p:pic>
      <p:sp>
        <p:nvSpPr>
          <p:cNvPr id="3" name="TextBox 2"/>
          <p:cNvSpPr txBox="1"/>
          <p:nvPr/>
        </p:nvSpPr>
        <p:spPr>
          <a:xfrm>
            <a:off x="3666308" y="6400800"/>
            <a:ext cx="5207725" cy="276999"/>
          </a:xfrm>
          <a:prstGeom prst="rect">
            <a:avLst/>
          </a:prstGeom>
          <a:noFill/>
        </p:spPr>
        <p:txBody>
          <a:bodyPr wrap="square" rtlCol="0">
            <a:spAutoFit/>
          </a:bodyPr>
          <a:lstStyle/>
          <a:p>
            <a:r>
              <a:rPr lang="en-US" sz="1200" i="1" dirty="0"/>
              <a:t>From: https://medium.com/nerd-for-tech/neural-networks-68531432fb5</a:t>
            </a:r>
          </a:p>
        </p:txBody>
      </p:sp>
    </p:spTree>
    <p:extLst>
      <p:ext uri="{BB962C8B-B14F-4D97-AF65-F5344CB8AC3E}">
        <p14:creationId xmlns:p14="http://schemas.microsoft.com/office/powerpoint/2010/main" val="27300765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gc29bfa9761_0_10"/>
          <p:cNvSpPr txBox="1">
            <a:spLocks noGrp="1"/>
          </p:cNvSpPr>
          <p:nvPr>
            <p:ph type="subTitle" idx="1"/>
          </p:nvPr>
        </p:nvSpPr>
        <p:spPr>
          <a:xfrm>
            <a:off x="566055" y="1489164"/>
            <a:ext cx="11286309" cy="4998721"/>
          </a:xfrm>
          <a:prstGeom prst="rect">
            <a:avLst/>
          </a:prstGeom>
          <a:noFill/>
          <a:ln>
            <a:noFill/>
          </a:ln>
        </p:spPr>
        <p:txBody>
          <a:bodyPr spcFirstLastPara="1" wrap="square" lIns="91425" tIns="45700" rIns="91425" bIns="45700" anchor="t" anchorCtr="0">
            <a:noAutofit/>
          </a:bodyPr>
          <a:lstStyle/>
          <a:p>
            <a:pPr lvl="1" algn="l"/>
            <a:r>
              <a:rPr lang="en-US" sz="2400" dirty="0" smtClean="0"/>
              <a:t>- Every </a:t>
            </a:r>
            <a:r>
              <a:rPr lang="en-US" sz="2400" dirty="0"/>
              <a:t>node receives signals from incoming edges, performs computations, and transmits signals to outgoing </a:t>
            </a:r>
            <a:r>
              <a:rPr lang="en-US" sz="2400" dirty="0" smtClean="0"/>
              <a:t>edges.</a:t>
            </a:r>
            <a:endParaRPr lang="en-US" sz="2400" dirty="0"/>
          </a:p>
          <a:p>
            <a:pPr lvl="1" algn="l"/>
            <a:endParaRPr lang="en-US" sz="2400" dirty="0" smtClean="0"/>
          </a:p>
          <a:p>
            <a:pPr lvl="1" algn="l"/>
            <a:r>
              <a:rPr lang="en-US" sz="2400" dirty="0" smtClean="0"/>
              <a:t>- Analogous </a:t>
            </a:r>
            <a:r>
              <a:rPr lang="en-US" sz="2400" dirty="0"/>
              <a:t>to </a:t>
            </a:r>
            <a:r>
              <a:rPr lang="en-US" sz="2400" i="1" dirty="0"/>
              <a:t>human brain </a:t>
            </a:r>
            <a:r>
              <a:rPr lang="en-US" sz="2400" dirty="0"/>
              <a:t>where nodes are neurons and signals are electrical </a:t>
            </a:r>
            <a:r>
              <a:rPr lang="en-US" sz="2400" dirty="0" smtClean="0"/>
              <a:t>impulses.</a:t>
            </a:r>
            <a:endParaRPr lang="en-US" sz="2400" dirty="0"/>
          </a:p>
          <a:p>
            <a:pPr lvl="1" algn="l"/>
            <a:endParaRPr lang="en-US" sz="2400" dirty="0" smtClean="0"/>
          </a:p>
          <a:p>
            <a:pPr lvl="1" algn="l"/>
            <a:r>
              <a:rPr lang="en-US" sz="2400" dirty="0" smtClean="0"/>
              <a:t>- Weight </a:t>
            </a:r>
            <a:r>
              <a:rPr lang="en-US" sz="2400" dirty="0"/>
              <a:t>of an edge determines the strength of connection between the </a:t>
            </a:r>
            <a:r>
              <a:rPr lang="en-US" sz="2400" dirty="0" smtClean="0"/>
              <a:t>nodes.</a:t>
            </a:r>
            <a:endParaRPr lang="en-US" sz="2400" dirty="0"/>
          </a:p>
          <a:p>
            <a:pPr lvl="1" algn="l"/>
            <a:endParaRPr lang="en-US" sz="2400" dirty="0" smtClean="0"/>
          </a:p>
          <a:p>
            <a:pPr lvl="1" algn="l"/>
            <a:r>
              <a:rPr lang="en-US" sz="2400" dirty="0" smtClean="0"/>
              <a:t>- Simplest ANN is called </a:t>
            </a:r>
            <a:r>
              <a:rPr lang="en-US" sz="2400" b="1" dirty="0" smtClean="0"/>
              <a:t>Perceptron</a:t>
            </a:r>
            <a:r>
              <a:rPr lang="en-US" sz="2400" dirty="0" smtClean="0"/>
              <a:t> </a:t>
            </a:r>
            <a:r>
              <a:rPr lang="en-US" sz="2400" dirty="0"/>
              <a:t>(single neuron</a:t>
            </a:r>
            <a:r>
              <a:rPr lang="en-US" sz="2400" dirty="0" smtClean="0"/>
              <a:t>).</a:t>
            </a:r>
            <a:endParaRPr lang="en-US" sz="2400" dirty="0"/>
          </a:p>
        </p:txBody>
      </p:sp>
      <p:cxnSp>
        <p:nvCxnSpPr>
          <p:cNvPr id="4"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6"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34343360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CE334-D1B8-2746-B850-FA5C5F71DE08}"/>
              </a:ext>
            </a:extLst>
          </p:cNvPr>
          <p:cNvSpPr>
            <a:spLocks noGrp="1"/>
          </p:cNvSpPr>
          <p:nvPr>
            <p:ph type="title"/>
          </p:nvPr>
        </p:nvSpPr>
        <p:spPr>
          <a:xfrm>
            <a:off x="751115" y="1366611"/>
            <a:ext cx="10515600" cy="523150"/>
          </a:xfrm>
        </p:spPr>
        <p:txBody>
          <a:bodyPr>
            <a:noAutofit/>
          </a:bodyPr>
          <a:lstStyle/>
          <a:p>
            <a:r>
              <a:rPr lang="en-US" sz="2400" dirty="0"/>
              <a:t>Basic Architecture of </a:t>
            </a:r>
            <a:r>
              <a:rPr lang="en-US" sz="2400" dirty="0" smtClean="0"/>
              <a:t>Perceptron:</a:t>
            </a:r>
            <a:endParaRPr lang="en-US" sz="2400" dirty="0"/>
          </a:p>
        </p:txBody>
      </p:sp>
      <p:pic>
        <p:nvPicPr>
          <p:cNvPr id="4" name="Content Placeholder 3">
            <a:extLst>
              <a:ext uri="{FF2B5EF4-FFF2-40B4-BE49-F238E27FC236}">
                <a16:creationId xmlns:a16="http://schemas.microsoft.com/office/drawing/2014/main" id="{53C9C821-6192-C343-931C-0DDD2A09232D}"/>
              </a:ext>
            </a:extLst>
          </p:cNvPr>
          <p:cNvPicPr>
            <a:picLocks noGrp="1" noChangeAspect="1"/>
          </p:cNvPicPr>
          <p:nvPr>
            <p:ph idx="1"/>
          </p:nvPr>
        </p:nvPicPr>
        <p:blipFill>
          <a:blip r:embed="rId2"/>
          <a:stretch>
            <a:fillRect/>
          </a:stretch>
        </p:blipFill>
        <p:spPr>
          <a:xfrm>
            <a:off x="1620066" y="2388680"/>
            <a:ext cx="3988056" cy="2304210"/>
          </a:xfrm>
          <a:prstGeom prst="rect">
            <a:avLst/>
          </a:prstGeom>
        </p:spPr>
      </p:pic>
      <p:pic>
        <p:nvPicPr>
          <p:cNvPr id="5" name="Picture 4">
            <a:extLst>
              <a:ext uri="{FF2B5EF4-FFF2-40B4-BE49-F238E27FC236}">
                <a16:creationId xmlns:a16="http://schemas.microsoft.com/office/drawing/2014/main" id="{626AFE33-FD87-F34C-AD3B-FBD233C62D5B}"/>
              </a:ext>
            </a:extLst>
          </p:cNvPr>
          <p:cNvPicPr>
            <a:picLocks noChangeAspect="1"/>
          </p:cNvPicPr>
          <p:nvPr/>
        </p:nvPicPr>
        <p:blipFill>
          <a:blip r:embed="rId3"/>
          <a:stretch>
            <a:fillRect/>
          </a:stretch>
        </p:blipFill>
        <p:spPr>
          <a:xfrm>
            <a:off x="6541134" y="1676401"/>
            <a:ext cx="3710940" cy="1002957"/>
          </a:xfrm>
          <a:prstGeom prst="rect">
            <a:avLst/>
          </a:prstGeom>
        </p:spPr>
      </p:pic>
      <p:sp>
        <p:nvSpPr>
          <p:cNvPr id="6" name="Rectangle 3">
            <a:extLst>
              <a:ext uri="{FF2B5EF4-FFF2-40B4-BE49-F238E27FC236}">
                <a16:creationId xmlns:a16="http://schemas.microsoft.com/office/drawing/2014/main" id="{C3B2BD08-5703-F04C-AC67-864E5B2620FB}"/>
              </a:ext>
            </a:extLst>
          </p:cNvPr>
          <p:cNvSpPr txBox="1">
            <a:spLocks noChangeArrowheads="1"/>
          </p:cNvSpPr>
          <p:nvPr/>
        </p:nvSpPr>
        <p:spPr bwMode="auto">
          <a:xfrm>
            <a:off x="998771" y="5379875"/>
            <a:ext cx="10696839" cy="968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0488" tIns="44450" rIns="90488" bIns="44450" numCol="1" anchor="t" anchorCtr="0" compatLnSpc="1">
            <a:prstTxWarp prst="textNoShape">
              <a:avLst/>
            </a:prstTxWarp>
          </a:bodyPr>
          <a:lst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charset="0"/>
              <a:buChar char="–"/>
              <a:defRPr sz="28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itchFamily="2" charset="2"/>
              <a:buChar char="u"/>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itchFamily="18" charset="0"/>
              </a:defRPr>
            </a:lvl9pPr>
          </a:lstStyle>
          <a:p>
            <a:r>
              <a:rPr lang="en-US" altLang="en-US" sz="2400" dirty="0" smtClean="0">
                <a:latin typeface="Calibri" panose="020F0502020204030204" pitchFamily="34" charset="0"/>
                <a:cs typeface="Calibri" panose="020F0502020204030204" pitchFamily="34" charset="0"/>
              </a:rPr>
              <a:t>It learns </a:t>
            </a:r>
            <a:r>
              <a:rPr lang="en-US" altLang="en-US" sz="2400" dirty="0">
                <a:latin typeface="Calibri" panose="020F0502020204030204" pitchFamily="34" charset="0"/>
                <a:cs typeface="Calibri" panose="020F0502020204030204" pitchFamily="34" charset="0"/>
              </a:rPr>
              <a:t>linear decision </a:t>
            </a:r>
            <a:r>
              <a:rPr lang="en-US" altLang="en-US" sz="2400" dirty="0" smtClean="0">
                <a:latin typeface="Calibri" panose="020F0502020204030204" pitchFamily="34" charset="0"/>
                <a:cs typeface="Calibri" panose="020F0502020204030204" pitchFamily="34" charset="0"/>
              </a:rPr>
              <a:t>boundaries.</a:t>
            </a:r>
            <a:endParaRPr lang="en-US" altLang="en-US" sz="2400" dirty="0">
              <a:latin typeface="Calibri" panose="020F0502020204030204" pitchFamily="34" charset="0"/>
              <a:cs typeface="Calibri" panose="020F0502020204030204" pitchFamily="34" charset="0"/>
            </a:endParaRPr>
          </a:p>
          <a:p>
            <a:r>
              <a:rPr lang="en-US" altLang="en-US" sz="2400" dirty="0" smtClean="0">
                <a:latin typeface="Calibri" panose="020F0502020204030204" pitchFamily="34" charset="0"/>
                <a:cs typeface="Calibri" panose="020F0502020204030204" pitchFamily="34" charset="0"/>
              </a:rPr>
              <a:t>It is similar </a:t>
            </a:r>
            <a:r>
              <a:rPr lang="en-US" altLang="en-US" sz="2400" dirty="0">
                <a:latin typeface="Calibri" panose="020F0502020204030204" pitchFamily="34" charset="0"/>
                <a:cs typeface="Calibri" panose="020F0502020204030204" pitchFamily="34" charset="0"/>
              </a:rPr>
              <a:t>to logistic regression (activation function is sign instead of sigmoid</a:t>
            </a:r>
            <a:r>
              <a:rPr lang="en-US" altLang="en-US" sz="2400" dirty="0" smtClean="0">
                <a:latin typeface="Calibri" panose="020F0502020204030204" pitchFamily="34" charset="0"/>
                <a:cs typeface="Calibri" panose="020F0502020204030204" pitchFamily="34" charset="0"/>
              </a:rPr>
              <a:t>).</a:t>
            </a:r>
            <a:endParaRPr lang="en-US" altLang="en-US" sz="2400" dirty="0">
              <a:latin typeface="Calibri" panose="020F0502020204030204" pitchFamily="34" charset="0"/>
              <a:cs typeface="Calibri" panose="020F0502020204030204" pitchFamily="34" charset="0"/>
            </a:endParaRPr>
          </a:p>
          <a:p>
            <a:endParaRPr lang="en-US" altLang="en-US" sz="2400" dirty="0">
              <a:latin typeface="Calibri" panose="020F0502020204030204" pitchFamily="34" charset="0"/>
              <a:cs typeface="Calibri" panose="020F0502020204030204" pitchFamily="34" charset="0"/>
            </a:endParaRPr>
          </a:p>
          <a:p>
            <a:endParaRPr lang="en-US" altLang="en-US" sz="24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9E2E8AF8-FF95-7E43-A61E-BC675DF1CBB1}"/>
              </a:ext>
            </a:extLst>
          </p:cNvPr>
          <p:cNvPicPr>
            <a:picLocks noChangeAspect="1"/>
          </p:cNvPicPr>
          <p:nvPr/>
        </p:nvPicPr>
        <p:blipFill>
          <a:blip r:embed="rId4"/>
          <a:stretch>
            <a:fillRect/>
          </a:stretch>
        </p:blipFill>
        <p:spPr>
          <a:xfrm>
            <a:off x="7331709" y="3584057"/>
            <a:ext cx="1752600" cy="615778"/>
          </a:xfrm>
          <a:prstGeom prst="rect">
            <a:avLst/>
          </a:prstGeom>
        </p:spPr>
      </p:pic>
      <p:pic>
        <p:nvPicPr>
          <p:cNvPr id="10" name="Picture 9">
            <a:extLst>
              <a:ext uri="{FF2B5EF4-FFF2-40B4-BE49-F238E27FC236}">
                <a16:creationId xmlns:a16="http://schemas.microsoft.com/office/drawing/2014/main" id="{F1CC6BB7-E059-E540-9090-FDFC61528AE9}"/>
              </a:ext>
            </a:extLst>
          </p:cNvPr>
          <p:cNvPicPr>
            <a:picLocks noChangeAspect="1"/>
          </p:cNvPicPr>
          <p:nvPr/>
        </p:nvPicPr>
        <p:blipFill>
          <a:blip r:embed="rId5"/>
          <a:stretch>
            <a:fillRect/>
          </a:stretch>
        </p:blipFill>
        <p:spPr>
          <a:xfrm>
            <a:off x="6541134" y="3119506"/>
            <a:ext cx="1581150" cy="287482"/>
          </a:xfrm>
          <a:prstGeom prst="rect">
            <a:avLst/>
          </a:prstGeom>
        </p:spPr>
      </p:pic>
      <p:pic>
        <p:nvPicPr>
          <p:cNvPr id="11" name="Picture 10">
            <a:extLst>
              <a:ext uri="{FF2B5EF4-FFF2-40B4-BE49-F238E27FC236}">
                <a16:creationId xmlns:a16="http://schemas.microsoft.com/office/drawing/2014/main" id="{CF11DE85-1B48-1244-A458-B6A9D8E09E23}"/>
              </a:ext>
            </a:extLst>
          </p:cNvPr>
          <p:cNvPicPr>
            <a:picLocks noChangeAspect="1"/>
          </p:cNvPicPr>
          <p:nvPr/>
        </p:nvPicPr>
        <p:blipFill>
          <a:blip r:embed="rId6"/>
          <a:stretch>
            <a:fillRect/>
          </a:stretch>
        </p:blipFill>
        <p:spPr>
          <a:xfrm>
            <a:off x="8668571" y="3062857"/>
            <a:ext cx="1418404" cy="440194"/>
          </a:xfrm>
          <a:prstGeom prst="rect">
            <a:avLst/>
          </a:prstGeom>
        </p:spPr>
      </p:pic>
      <p:sp>
        <p:nvSpPr>
          <p:cNvPr id="12" name="TextBox 11">
            <a:extLst>
              <a:ext uri="{FF2B5EF4-FFF2-40B4-BE49-F238E27FC236}">
                <a16:creationId xmlns:a16="http://schemas.microsoft.com/office/drawing/2014/main" id="{96A15FCC-2181-114A-9AFA-B26560915521}"/>
              </a:ext>
            </a:extLst>
          </p:cNvPr>
          <p:cNvSpPr txBox="1"/>
          <p:nvPr/>
        </p:nvSpPr>
        <p:spPr>
          <a:xfrm>
            <a:off x="7038657" y="4434457"/>
            <a:ext cx="2133918" cy="369332"/>
          </a:xfrm>
          <a:prstGeom prst="rect">
            <a:avLst/>
          </a:prstGeom>
          <a:noFill/>
        </p:spPr>
        <p:txBody>
          <a:bodyPr wrap="none" rtlCol="0">
            <a:spAutoFit/>
          </a:bodyPr>
          <a:lstStyle/>
          <a:p>
            <a:r>
              <a:rPr lang="en-US" sz="1800" dirty="0"/>
              <a:t>Activation Function</a:t>
            </a:r>
          </a:p>
        </p:txBody>
      </p:sp>
      <p:cxnSp>
        <p:nvCxnSpPr>
          <p:cNvPr id="14" name="Straight Arrow Connector 13">
            <a:extLst>
              <a:ext uri="{FF2B5EF4-FFF2-40B4-BE49-F238E27FC236}">
                <a16:creationId xmlns:a16="http://schemas.microsoft.com/office/drawing/2014/main" id="{46F75B0E-AD0B-E64F-B366-055A7B8533F9}"/>
              </a:ext>
            </a:extLst>
          </p:cNvPr>
          <p:cNvCxnSpPr>
            <a:cxnSpLocks/>
          </p:cNvCxnSpPr>
          <p:nvPr/>
        </p:nvCxnSpPr>
        <p:spPr bwMode="auto">
          <a:xfrm flipV="1">
            <a:off x="8105616" y="4031039"/>
            <a:ext cx="0" cy="403419"/>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13"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15"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
        <p:nvSpPr>
          <p:cNvPr id="3" name="TextBox 2"/>
          <p:cNvSpPr txBox="1"/>
          <p:nvPr/>
        </p:nvSpPr>
        <p:spPr>
          <a:xfrm>
            <a:off x="1471748" y="4572000"/>
            <a:ext cx="1010194" cy="338554"/>
          </a:xfrm>
          <a:prstGeom prst="rect">
            <a:avLst/>
          </a:prstGeom>
          <a:noFill/>
        </p:spPr>
        <p:txBody>
          <a:bodyPr wrap="square" rtlCol="0">
            <a:spAutoFit/>
          </a:bodyPr>
          <a:lstStyle/>
          <a:p>
            <a:r>
              <a:rPr lang="en-US" sz="1600" dirty="0" smtClean="0">
                <a:solidFill>
                  <a:srgbClr val="FF0000"/>
                </a:solidFill>
                <a:latin typeface="Calibri" panose="020F0502020204030204" pitchFamily="34" charset="0"/>
                <a:cs typeface="Calibri" panose="020F0502020204030204" pitchFamily="34" charset="0"/>
              </a:rPr>
              <a:t>Inputs</a:t>
            </a:r>
            <a:endParaRPr lang="en-US" sz="1600" dirty="0">
              <a:solidFill>
                <a:srgbClr val="FF0000"/>
              </a:solidFill>
              <a:latin typeface="Calibri" panose="020F0502020204030204" pitchFamily="34" charset="0"/>
              <a:cs typeface="Calibri" panose="020F0502020204030204" pitchFamily="34" charset="0"/>
            </a:endParaRPr>
          </a:p>
        </p:txBody>
      </p:sp>
      <p:sp>
        <p:nvSpPr>
          <p:cNvPr id="16" name="TextBox 15"/>
          <p:cNvSpPr txBox="1"/>
          <p:nvPr/>
        </p:nvSpPr>
        <p:spPr>
          <a:xfrm>
            <a:off x="2913016" y="4315088"/>
            <a:ext cx="1197429" cy="584775"/>
          </a:xfrm>
          <a:prstGeom prst="rect">
            <a:avLst/>
          </a:prstGeom>
          <a:noFill/>
        </p:spPr>
        <p:txBody>
          <a:bodyPr wrap="square" rtlCol="0">
            <a:spAutoFit/>
          </a:bodyPr>
          <a:lstStyle/>
          <a:p>
            <a:r>
              <a:rPr lang="en-US" sz="1600" dirty="0" smtClean="0">
                <a:solidFill>
                  <a:srgbClr val="FF0000"/>
                </a:solidFill>
                <a:latin typeface="Calibri" panose="020F0502020204030204" pitchFamily="34" charset="0"/>
                <a:cs typeface="Calibri" panose="020F0502020204030204" pitchFamily="34" charset="0"/>
              </a:rPr>
              <a:t>Weight coefficients</a:t>
            </a:r>
            <a:endParaRPr lang="en-US" sz="1600" dirty="0">
              <a:solidFill>
                <a:srgbClr val="FF0000"/>
              </a:solidFill>
              <a:latin typeface="Calibri" panose="020F0502020204030204" pitchFamily="34" charset="0"/>
              <a:cs typeface="Calibri" panose="020F0502020204030204" pitchFamily="34" charset="0"/>
            </a:endParaRPr>
          </a:p>
        </p:txBody>
      </p:sp>
      <p:sp>
        <p:nvSpPr>
          <p:cNvPr id="17" name="TextBox 16"/>
          <p:cNvSpPr txBox="1"/>
          <p:nvPr/>
        </p:nvSpPr>
        <p:spPr>
          <a:xfrm>
            <a:off x="4123508" y="4646023"/>
            <a:ext cx="1010194" cy="338554"/>
          </a:xfrm>
          <a:prstGeom prst="rect">
            <a:avLst/>
          </a:prstGeom>
          <a:noFill/>
        </p:spPr>
        <p:txBody>
          <a:bodyPr wrap="square" rtlCol="0">
            <a:spAutoFit/>
          </a:bodyPr>
          <a:lstStyle/>
          <a:p>
            <a:r>
              <a:rPr lang="en-US" sz="1600" dirty="0" smtClean="0">
                <a:solidFill>
                  <a:srgbClr val="FF0000"/>
                </a:solidFill>
                <a:latin typeface="Calibri" panose="020F0502020204030204" pitchFamily="34" charset="0"/>
                <a:cs typeface="Calibri" panose="020F0502020204030204" pitchFamily="34" charset="0"/>
              </a:rPr>
              <a:t>Bias</a:t>
            </a:r>
            <a:endParaRPr lang="en-US" sz="1600" dirty="0">
              <a:solidFill>
                <a:srgbClr val="FF0000"/>
              </a:solidFill>
              <a:latin typeface="Calibri" panose="020F0502020204030204" pitchFamily="34" charset="0"/>
              <a:cs typeface="Calibri" panose="020F0502020204030204" pitchFamily="34" charset="0"/>
            </a:endParaRPr>
          </a:p>
        </p:txBody>
      </p:sp>
      <p:sp>
        <p:nvSpPr>
          <p:cNvPr id="18" name="TextBox 17"/>
          <p:cNvSpPr txBox="1"/>
          <p:nvPr/>
        </p:nvSpPr>
        <p:spPr>
          <a:xfrm>
            <a:off x="5055326" y="3688079"/>
            <a:ext cx="1010194" cy="338554"/>
          </a:xfrm>
          <a:prstGeom prst="rect">
            <a:avLst/>
          </a:prstGeom>
          <a:noFill/>
        </p:spPr>
        <p:txBody>
          <a:bodyPr wrap="square" rtlCol="0">
            <a:spAutoFit/>
          </a:bodyPr>
          <a:lstStyle/>
          <a:p>
            <a:r>
              <a:rPr lang="en-US" sz="1600" dirty="0" smtClean="0">
                <a:solidFill>
                  <a:srgbClr val="FF0000"/>
                </a:solidFill>
                <a:latin typeface="Calibri" panose="020F0502020204030204" pitchFamily="34" charset="0"/>
                <a:cs typeface="Calibri" panose="020F0502020204030204" pitchFamily="34" charset="0"/>
              </a:rPr>
              <a:t>Output</a:t>
            </a:r>
            <a:endParaRPr lang="en-US" sz="1600"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90499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542108" y="1366612"/>
            <a:ext cx="10515600" cy="505732"/>
          </a:xfrm>
        </p:spPr>
        <p:txBody>
          <a:bodyPr>
            <a:normAutofit/>
          </a:bodyPr>
          <a:lstStyle/>
          <a:p>
            <a:r>
              <a:rPr lang="en-US" altLang="en-US" sz="2400" dirty="0"/>
              <a:t>Perceptron </a:t>
            </a:r>
            <a:r>
              <a:rPr lang="en-US" altLang="en-US" sz="2400" dirty="0" smtClean="0"/>
              <a:t>Example:</a:t>
            </a:r>
            <a:endParaRPr lang="en-US" altLang="en-US" sz="2400" dirty="0"/>
          </a:p>
        </p:txBody>
      </p:sp>
      <p:graphicFrame>
        <p:nvGraphicFramePr>
          <p:cNvPr id="3075" name="Object 2"/>
          <p:cNvGraphicFramePr>
            <a:graphicFrameLocks noGrp="1" noChangeAspect="1"/>
          </p:cNvGraphicFramePr>
          <p:nvPr>
            <p:ph idx="1"/>
            <p:extLst>
              <p:ext uri="{D42A27DB-BD31-4B8C-83A1-F6EECF244321}">
                <p14:modId xmlns:p14="http://schemas.microsoft.com/office/powerpoint/2010/main" val="3357541934"/>
              </p:ext>
            </p:extLst>
          </p:nvPr>
        </p:nvGraphicFramePr>
        <p:xfrm>
          <a:off x="2013857" y="2804161"/>
          <a:ext cx="8078788" cy="3503613"/>
        </p:xfrm>
        <a:graphic>
          <a:graphicData uri="http://schemas.openxmlformats.org/presentationml/2006/ole">
            <mc:AlternateContent xmlns:mc="http://schemas.openxmlformats.org/markup-compatibility/2006">
              <mc:Choice xmlns:v="urn:schemas-microsoft-com:vml" Requires="v">
                <p:oleObj spid="_x0000_s1068" name="Visio" r:id="rId3" imgW="8939428" imgH="3877354" progId="Visio.Drawing.6">
                  <p:embed/>
                </p:oleObj>
              </mc:Choice>
              <mc:Fallback>
                <p:oleObj name="Visio" r:id="rId3" imgW="8939428" imgH="3877354" progId="Visio.Drawing.6">
                  <p:embed/>
                  <p:pic>
                    <p:nvPicPr>
                      <p:cNvPr id="307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3857" y="2804161"/>
                        <a:ext cx="8078788" cy="350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6" name="Text Box 4"/>
          <p:cNvSpPr txBox="1">
            <a:spLocks noChangeArrowheads="1"/>
          </p:cNvSpPr>
          <p:nvPr/>
        </p:nvSpPr>
        <p:spPr bwMode="auto">
          <a:xfrm>
            <a:off x="2188028" y="2007326"/>
            <a:ext cx="79313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2400" dirty="0">
                <a:latin typeface="Calibri" panose="020F0502020204030204" pitchFamily="34" charset="0"/>
                <a:cs typeface="Calibri" panose="020F0502020204030204" pitchFamily="34" charset="0"/>
              </a:rPr>
              <a:t>Output Y is 1 if at least two of the three inputs are equal to 1.</a:t>
            </a:r>
          </a:p>
        </p:txBody>
      </p:sp>
      <p:cxnSp>
        <p:nvCxnSpPr>
          <p:cNvPr id="5"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6"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17557123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9" name="Object 2"/>
          <p:cNvGraphicFramePr>
            <a:graphicFrameLocks noGrp="1" noChangeAspect="1"/>
          </p:cNvGraphicFramePr>
          <p:nvPr>
            <p:ph idx="1"/>
          </p:nvPr>
        </p:nvGraphicFramePr>
        <p:xfrm>
          <a:off x="2054225" y="1144588"/>
          <a:ext cx="8078788" cy="3503612"/>
        </p:xfrm>
        <a:graphic>
          <a:graphicData uri="http://schemas.openxmlformats.org/presentationml/2006/ole">
            <mc:AlternateContent xmlns:mc="http://schemas.openxmlformats.org/markup-compatibility/2006">
              <mc:Choice xmlns:v="urn:schemas-microsoft-com:vml" Requires="v">
                <p:oleObj spid="_x0000_s2134" name="Visio" r:id="rId3" imgW="8939428" imgH="3877354" progId="Visio.Drawing.6">
                  <p:embed/>
                </p:oleObj>
              </mc:Choice>
              <mc:Fallback>
                <p:oleObj name="Visio" r:id="rId3" imgW="8939428" imgH="3877354" progId="Visio.Drawing.6">
                  <p:embed/>
                  <p:pic>
                    <p:nvPicPr>
                      <p:cNvPr id="4099"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4225" y="1144588"/>
                        <a:ext cx="8078788" cy="3503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0" name="Object 3"/>
          <p:cNvGraphicFramePr>
            <a:graphicFrameLocks noChangeAspect="1"/>
          </p:cNvGraphicFramePr>
          <p:nvPr>
            <p:extLst>
              <p:ext uri="{D42A27DB-BD31-4B8C-83A1-F6EECF244321}">
                <p14:modId xmlns:p14="http://schemas.microsoft.com/office/powerpoint/2010/main" val="3011026414"/>
              </p:ext>
            </p:extLst>
          </p:nvPr>
        </p:nvGraphicFramePr>
        <p:xfrm>
          <a:off x="3299234" y="5127173"/>
          <a:ext cx="5346700" cy="1412875"/>
        </p:xfrm>
        <a:graphic>
          <a:graphicData uri="http://schemas.openxmlformats.org/presentationml/2006/ole">
            <mc:AlternateContent xmlns:mc="http://schemas.openxmlformats.org/markup-compatibility/2006">
              <mc:Choice xmlns:v="urn:schemas-microsoft-com:vml" Requires="v">
                <p:oleObj spid="_x0000_s2135" name="Equation" r:id="rId5" imgW="2362200" imgH="711200" progId="Equation.3">
                  <p:embed/>
                </p:oleObj>
              </mc:Choice>
              <mc:Fallback>
                <p:oleObj name="Equation" r:id="rId5" imgW="2362200" imgH="711200" progId="Equation.3">
                  <p:embed/>
                  <p:pic>
                    <p:nvPicPr>
                      <p:cNvPr id="410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9234" y="5127173"/>
                        <a:ext cx="5346700" cy="1412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6"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7"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8339452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219" name="Rectangle 3"/>
              <p:cNvSpPr>
                <a:spLocks noGrp="1" noChangeArrowheads="1"/>
              </p:cNvSpPr>
              <p:nvPr>
                <p:ph type="body" idx="1"/>
              </p:nvPr>
            </p:nvSpPr>
            <p:spPr/>
            <p:txBody>
              <a:bodyPr>
                <a:normAutofit lnSpcReduction="10000"/>
              </a:bodyPr>
              <a:lstStyle/>
              <a:p>
                <a:pPr marL="50800" indent="0">
                  <a:buNone/>
                </a:pPr>
                <a:r>
                  <a:rPr lang="en-US" altLang="en-US" i="1" dirty="0" smtClean="0"/>
                  <a:t>Perceptron Learning Rule (Algorithm)</a:t>
                </a:r>
                <a:r>
                  <a:rPr lang="en-US" altLang="en-US" dirty="0" smtClean="0"/>
                  <a:t>:</a:t>
                </a:r>
              </a:p>
              <a:p>
                <a:r>
                  <a:rPr lang="en-US" altLang="en-US" dirty="0" smtClean="0"/>
                  <a:t>Initialize </a:t>
                </a:r>
                <a:r>
                  <a:rPr lang="en-US" altLang="en-US" dirty="0"/>
                  <a:t>the </a:t>
                </a:r>
                <a:r>
                  <a:rPr lang="en-US" altLang="en-US" dirty="0" smtClean="0"/>
                  <a:t>weights randomly </a:t>
                </a:r>
                <a:r>
                  <a:rPr lang="en-US" altLang="en-US" dirty="0"/>
                  <a:t>(w</a:t>
                </a:r>
                <a:r>
                  <a:rPr lang="en-US" altLang="en-US" baseline="-25000" dirty="0"/>
                  <a:t>0</a:t>
                </a:r>
                <a:r>
                  <a:rPr lang="en-US" altLang="en-US" dirty="0"/>
                  <a:t>, w</a:t>
                </a:r>
                <a:r>
                  <a:rPr lang="en-US" altLang="en-US" baseline="-25000" dirty="0"/>
                  <a:t>1</a:t>
                </a:r>
                <a:r>
                  <a:rPr lang="en-US" altLang="en-US" dirty="0"/>
                  <a:t>, …, </a:t>
                </a:r>
                <a:r>
                  <a:rPr lang="en-US" altLang="en-US" dirty="0" err="1"/>
                  <a:t>w</a:t>
                </a:r>
                <a:r>
                  <a:rPr lang="en-US" altLang="en-US" baseline="-25000" dirty="0" err="1"/>
                  <a:t>d</a:t>
                </a:r>
                <a:r>
                  <a:rPr lang="en-US" altLang="en-US" dirty="0"/>
                  <a:t>)</a:t>
                </a:r>
              </a:p>
              <a:p>
                <a:r>
                  <a:rPr lang="en-US" altLang="en-US" dirty="0" smtClean="0"/>
                  <a:t>Repeat:</a:t>
                </a:r>
                <a:endParaRPr lang="en-US" altLang="en-US" dirty="0"/>
              </a:p>
              <a:p>
                <a:pPr lvl="1"/>
                <a:r>
                  <a:rPr lang="en-US" altLang="en-US" dirty="0"/>
                  <a:t>For each training example (</a:t>
                </a:r>
                <a:r>
                  <a:rPr lang="en-US" altLang="en-US" i="1" dirty="0"/>
                  <a:t>x</a:t>
                </a:r>
                <a:r>
                  <a:rPr lang="en-US" altLang="en-US" i="1" baseline="-25000" dirty="0"/>
                  <a:t>i</a:t>
                </a:r>
                <a:r>
                  <a:rPr lang="en-US" altLang="en-US" i="1" dirty="0"/>
                  <a:t>, </a:t>
                </a:r>
                <a:r>
                  <a:rPr lang="en-US" altLang="en-US" i="1" dirty="0" err="1"/>
                  <a:t>y</a:t>
                </a:r>
                <a:r>
                  <a:rPr lang="en-US" altLang="en-US" i="1" baseline="-25000" dirty="0" err="1"/>
                  <a:t>i</a:t>
                </a:r>
                <a:r>
                  <a:rPr lang="en-US" altLang="en-US" dirty="0"/>
                  <a:t>)</a:t>
                </a:r>
              </a:p>
              <a:p>
                <a:pPr lvl="2"/>
                <a:r>
                  <a:rPr lang="en-US" altLang="en-US" dirty="0"/>
                  <a:t> Compute </a:t>
                </a:r>
                <a14:m>
                  <m:oMath xmlns:m="http://schemas.openxmlformats.org/officeDocument/2006/math">
                    <m:acc>
                      <m:accPr>
                        <m:chr m:val="̂"/>
                        <m:ctrlPr>
                          <a:rPr lang="en-US" altLang="en-US" sz="2800" i="1">
                            <a:latin typeface="Cambria Math" panose="02040503050406030204" pitchFamily="18" charset="0"/>
                          </a:rPr>
                        </m:ctrlPr>
                      </m:accPr>
                      <m:e>
                        <m:sSub>
                          <m:sSubPr>
                            <m:ctrlPr>
                              <a:rPr lang="en-US" altLang="en-US" sz="2800" i="1">
                                <a:latin typeface="Cambria Math" panose="02040503050406030204" pitchFamily="18" charset="0"/>
                              </a:rPr>
                            </m:ctrlPr>
                          </m:sSubPr>
                          <m:e>
                            <m:r>
                              <a:rPr lang="en-US" altLang="en-US" sz="2800" i="1">
                                <a:latin typeface="Cambria Math" panose="02040503050406030204" pitchFamily="18" charset="0"/>
                              </a:rPr>
                              <m:t>𝑦</m:t>
                            </m:r>
                          </m:e>
                          <m:sub>
                            <m:r>
                              <a:rPr lang="en-US" altLang="en-US" sz="2800" i="1">
                                <a:latin typeface="Cambria Math" panose="02040503050406030204" pitchFamily="18" charset="0"/>
                              </a:rPr>
                              <m:t>𝑖</m:t>
                            </m:r>
                          </m:sub>
                        </m:sSub>
                      </m:e>
                    </m:acc>
                  </m:oMath>
                </a14:m>
                <a:endParaRPr lang="en-US" altLang="en-US" dirty="0"/>
              </a:p>
              <a:p>
                <a:pPr lvl="2"/>
                <a:r>
                  <a:rPr lang="en-US" altLang="en-US" dirty="0"/>
                  <a:t> Update the weights: </a:t>
                </a:r>
              </a:p>
              <a:p>
                <a:pPr marL="1016000" lvl="2" indent="0">
                  <a:buNone/>
                </a:pPr>
                <a:endParaRPr lang="en-US" altLang="en-US" dirty="0"/>
              </a:p>
              <a:p>
                <a:r>
                  <a:rPr lang="en-US" altLang="en-US" dirty="0"/>
                  <a:t>Until stopping condition is </a:t>
                </a:r>
                <a:r>
                  <a:rPr lang="en-US" altLang="en-US" dirty="0" smtClean="0"/>
                  <a:t>met.</a:t>
                </a:r>
                <a:endParaRPr lang="en-US" altLang="en-US" dirty="0"/>
              </a:p>
              <a:p>
                <a:endParaRPr lang="en-US" altLang="en-US" sz="1000" dirty="0"/>
              </a:p>
              <a:p>
                <a:r>
                  <a:rPr lang="en-US" altLang="en-US" sz="2400" dirty="0"/>
                  <a:t>k: iteration number;	</a:t>
                </a:r>
                <a14:m>
                  <m:oMath xmlns:m="http://schemas.openxmlformats.org/officeDocument/2006/math">
                    <m:r>
                      <a:rPr lang="en-US" altLang="en-US" sz="2400" i="1">
                        <a:latin typeface="Cambria Math" panose="02040503050406030204" pitchFamily="18" charset="0"/>
                      </a:rPr>
                      <m:t>𝜆</m:t>
                    </m:r>
                    <m:r>
                      <a:rPr lang="en-US" altLang="en-US" sz="2400" i="1">
                        <a:latin typeface="Cambria Math" panose="02040503050406030204" pitchFamily="18" charset="0"/>
                      </a:rPr>
                      <m:t>:</m:t>
                    </m:r>
                  </m:oMath>
                </a14:m>
                <a:r>
                  <a:rPr lang="en-US" altLang="en-US" sz="2400" dirty="0"/>
                  <a:t> learning rate </a:t>
                </a:r>
              </a:p>
            </p:txBody>
          </p:sp>
        </mc:Choice>
        <mc:Fallback xmlns="">
          <p:sp>
            <p:nvSpPr>
              <p:cNvPr id="9219" name="Rectangle 3"/>
              <p:cNvSpPr>
                <a:spLocks noGrp="1" noRot="1" noChangeAspect="1" noMove="1" noResize="1" noEditPoints="1" noAdjustHandles="1" noChangeArrowheads="1" noChangeShapeType="1" noTextEdit="1"/>
              </p:cNvSpPr>
              <p:nvPr>
                <p:ph type="body" idx="1"/>
              </p:nvPr>
            </p:nvSpPr>
            <p:spPr>
              <a:blipFill>
                <a:blip r:embed="rId2"/>
                <a:stretch>
                  <a:fillRect l="-754" t="-140"/>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70261F3-0B6E-1B4D-A01F-35002A75A4FC}"/>
              </a:ext>
            </a:extLst>
          </p:cNvPr>
          <p:cNvPicPr>
            <a:picLocks noChangeAspect="1"/>
          </p:cNvPicPr>
          <p:nvPr/>
        </p:nvPicPr>
        <p:blipFill>
          <a:blip r:embed="rId3"/>
          <a:stretch>
            <a:fillRect/>
          </a:stretch>
        </p:blipFill>
        <p:spPr>
          <a:xfrm>
            <a:off x="4497976" y="3744686"/>
            <a:ext cx="5357810" cy="1143000"/>
          </a:xfrm>
          <a:prstGeom prst="rect">
            <a:avLst/>
          </a:prstGeom>
        </p:spPr>
      </p:pic>
      <p:cxnSp>
        <p:nvCxnSpPr>
          <p:cNvPr id="6"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7"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
        <p:nvSpPr>
          <p:cNvPr id="3" name="TextBox 2"/>
          <p:cNvSpPr txBox="1"/>
          <p:nvPr/>
        </p:nvSpPr>
        <p:spPr>
          <a:xfrm>
            <a:off x="452846" y="6252753"/>
            <a:ext cx="11556274" cy="430887"/>
          </a:xfrm>
          <a:prstGeom prst="rect">
            <a:avLst/>
          </a:prstGeom>
          <a:noFill/>
        </p:spPr>
        <p:txBody>
          <a:bodyPr wrap="square" rtlCol="0">
            <a:spAutoFit/>
          </a:bodyPr>
          <a:lstStyle/>
          <a:p>
            <a:r>
              <a:rPr lang="en-US" sz="2200" dirty="0" smtClean="0">
                <a:latin typeface="Calibri" panose="020F0502020204030204" pitchFamily="34" charset="0"/>
                <a:cs typeface="Calibri" panose="020F0502020204030204" pitchFamily="34" charset="0"/>
              </a:rPr>
              <a:t>(Stopping conditions can be max number of iteration (like 5,000) or an error value (like Error=0.1)).</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883408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243" name="Rectangle 3"/>
              <p:cNvSpPr>
                <a:spLocks noGrp="1" noChangeArrowheads="1"/>
              </p:cNvSpPr>
              <p:nvPr>
                <p:ph type="body" idx="1"/>
              </p:nvPr>
            </p:nvSpPr>
            <p:spPr>
              <a:xfrm>
                <a:off x="1926455" y="1308462"/>
                <a:ext cx="8318500" cy="5181600"/>
              </a:xfrm>
            </p:spPr>
            <p:txBody>
              <a:bodyPr/>
              <a:lstStyle/>
              <a:p>
                <a:r>
                  <a:rPr lang="en-US" altLang="en-US" dirty="0"/>
                  <a:t>Weight </a:t>
                </a:r>
                <a:r>
                  <a:rPr lang="en-US" altLang="en-US" dirty="0" smtClean="0"/>
                  <a:t>update (w) </a:t>
                </a:r>
                <a:r>
                  <a:rPr lang="en-US" altLang="en-US" dirty="0"/>
                  <a:t>formula:</a:t>
                </a:r>
              </a:p>
              <a:p>
                <a:endParaRPr lang="en-US" altLang="en-US" dirty="0"/>
              </a:p>
              <a:p>
                <a:endParaRPr lang="en-US" altLang="en-US" dirty="0"/>
              </a:p>
              <a:p>
                <a:r>
                  <a:rPr lang="en-US" altLang="en-US" dirty="0"/>
                  <a:t>Intuition:</a:t>
                </a:r>
              </a:p>
              <a:p>
                <a:pPr lvl="1"/>
                <a:r>
                  <a:rPr lang="en-US" altLang="en-US" dirty="0"/>
                  <a:t>Update weight based on error: e =  </a:t>
                </a:r>
              </a:p>
              <a:p>
                <a:pPr lvl="1"/>
                <a:r>
                  <a:rPr lang="en-US" altLang="en-US" dirty="0"/>
                  <a:t>If y = </a:t>
                </a:r>
                <a14:m>
                  <m:oMath xmlns:m="http://schemas.openxmlformats.org/officeDocument/2006/math">
                    <m:acc>
                      <m:accPr>
                        <m:chr m:val="̂"/>
                        <m:ctrlPr>
                          <a:rPr lang="en-US" altLang="en-US" b="0" i="1" dirty="0" smtClean="0">
                            <a:latin typeface="Cambria Math" panose="02040503050406030204" pitchFamily="18" charset="0"/>
                          </a:rPr>
                        </m:ctrlPr>
                      </m:accPr>
                      <m:e>
                        <m:r>
                          <a:rPr lang="en-US" altLang="en-US" b="0" i="1" dirty="0" smtClean="0">
                            <a:latin typeface="Cambria Math" panose="02040503050406030204" pitchFamily="18" charset="0"/>
                          </a:rPr>
                          <m:t>𝑦</m:t>
                        </m:r>
                      </m:e>
                    </m:acc>
                  </m:oMath>
                </a14:m>
                <a:r>
                  <a:rPr lang="en-US" altLang="en-US" dirty="0"/>
                  <a:t>, e=0: no update needed</a:t>
                </a:r>
              </a:p>
              <a:p>
                <a:pPr lvl="1"/>
                <a:r>
                  <a:rPr lang="en-US" altLang="en-US" dirty="0"/>
                  <a:t>If y &gt; </a:t>
                </a:r>
                <a14:m>
                  <m:oMath xmlns:m="http://schemas.openxmlformats.org/officeDocument/2006/math">
                    <m:acc>
                      <m:accPr>
                        <m:chr m:val="̂"/>
                        <m:ctrlPr>
                          <a:rPr lang="en-US" altLang="en-US" i="1" dirty="0">
                            <a:latin typeface="Cambria Math" panose="02040503050406030204" pitchFamily="18" charset="0"/>
                          </a:rPr>
                        </m:ctrlPr>
                      </m:accPr>
                      <m:e>
                        <m:r>
                          <a:rPr lang="en-US" altLang="en-US" i="1" dirty="0">
                            <a:latin typeface="Cambria Math" panose="02040503050406030204" pitchFamily="18" charset="0"/>
                          </a:rPr>
                          <m:t>𝑦</m:t>
                        </m:r>
                      </m:e>
                    </m:acc>
                  </m:oMath>
                </a14:m>
                <a:r>
                  <a:rPr lang="en-US" altLang="en-US" dirty="0"/>
                  <a:t>, e=2: weight must be increased so  that  </a:t>
                </a:r>
                <a14:m>
                  <m:oMath xmlns:m="http://schemas.openxmlformats.org/officeDocument/2006/math">
                    <m:acc>
                      <m:accPr>
                        <m:chr m:val="̂"/>
                        <m:ctrlPr>
                          <a:rPr lang="en-US" altLang="en-US" i="1" dirty="0">
                            <a:latin typeface="Cambria Math" panose="02040503050406030204" pitchFamily="18" charset="0"/>
                          </a:rPr>
                        </m:ctrlPr>
                      </m:accPr>
                      <m:e>
                        <m:r>
                          <a:rPr lang="en-US" altLang="en-US" i="1" dirty="0">
                            <a:latin typeface="Cambria Math" panose="02040503050406030204" pitchFamily="18" charset="0"/>
                          </a:rPr>
                          <m:t>𝑦</m:t>
                        </m:r>
                      </m:e>
                    </m:acc>
                  </m:oMath>
                </a14:m>
                <a:r>
                  <a:rPr lang="en-US" altLang="en-US" dirty="0"/>
                  <a:t> will increase</a:t>
                </a:r>
              </a:p>
              <a:p>
                <a:pPr lvl="1"/>
                <a:r>
                  <a:rPr lang="en-US" altLang="en-US" dirty="0"/>
                  <a:t>If y &lt; </a:t>
                </a:r>
                <a14:m>
                  <m:oMath xmlns:m="http://schemas.openxmlformats.org/officeDocument/2006/math">
                    <m:acc>
                      <m:accPr>
                        <m:chr m:val="̂"/>
                        <m:ctrlPr>
                          <a:rPr lang="en-US" altLang="en-US" i="1" dirty="0">
                            <a:latin typeface="Cambria Math" panose="02040503050406030204" pitchFamily="18" charset="0"/>
                          </a:rPr>
                        </m:ctrlPr>
                      </m:accPr>
                      <m:e>
                        <m:r>
                          <a:rPr lang="en-US" altLang="en-US" i="1" dirty="0">
                            <a:latin typeface="Cambria Math" panose="02040503050406030204" pitchFamily="18" charset="0"/>
                          </a:rPr>
                          <m:t>𝑦</m:t>
                        </m:r>
                      </m:e>
                    </m:acc>
                  </m:oMath>
                </a14:m>
                <a:r>
                  <a:rPr lang="en-US" altLang="en-US" dirty="0"/>
                  <a:t>, e=-2: weight must be decreased so that  </a:t>
                </a:r>
                <a14:m>
                  <m:oMath xmlns:m="http://schemas.openxmlformats.org/officeDocument/2006/math">
                    <m:acc>
                      <m:accPr>
                        <m:chr m:val="̂"/>
                        <m:ctrlPr>
                          <a:rPr lang="en-US" altLang="en-US" i="1" dirty="0">
                            <a:latin typeface="Cambria Math" panose="02040503050406030204" pitchFamily="18" charset="0"/>
                          </a:rPr>
                        </m:ctrlPr>
                      </m:accPr>
                      <m:e>
                        <m:r>
                          <a:rPr lang="en-US" altLang="en-US" i="1" dirty="0">
                            <a:latin typeface="Cambria Math" panose="02040503050406030204" pitchFamily="18" charset="0"/>
                          </a:rPr>
                          <m:t>𝑦</m:t>
                        </m:r>
                      </m:e>
                    </m:acc>
                  </m:oMath>
                </a14:m>
                <a:r>
                  <a:rPr lang="en-US" altLang="en-US" dirty="0"/>
                  <a:t> will decrease</a:t>
                </a:r>
              </a:p>
            </p:txBody>
          </p:sp>
        </mc:Choice>
        <mc:Fallback xmlns="">
          <p:sp>
            <p:nvSpPr>
              <p:cNvPr id="10243" name="Rectangle 3"/>
              <p:cNvSpPr>
                <a:spLocks noGrp="1" noRot="1" noChangeAspect="1" noMove="1" noResize="1" noEditPoints="1" noAdjustHandles="1" noChangeArrowheads="1" noChangeShapeType="1" noTextEdit="1"/>
              </p:cNvSpPr>
              <p:nvPr>
                <p:ph type="body" idx="1"/>
              </p:nvPr>
            </p:nvSpPr>
            <p:spPr>
              <a:xfrm>
                <a:off x="1926455" y="1308462"/>
                <a:ext cx="8318500" cy="5181600"/>
              </a:xfrm>
              <a:blipFill>
                <a:blip r:embed="rId2"/>
                <a:stretch>
                  <a:fillRect l="-73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1B95393-1E2B-FC48-808D-D4FEBC4343DE}"/>
              </a:ext>
            </a:extLst>
          </p:cNvPr>
          <p:cNvPicPr>
            <a:picLocks noChangeAspect="1"/>
          </p:cNvPicPr>
          <p:nvPr/>
        </p:nvPicPr>
        <p:blipFill>
          <a:blip r:embed="rId3"/>
          <a:stretch>
            <a:fillRect/>
          </a:stretch>
        </p:blipFill>
        <p:spPr>
          <a:xfrm>
            <a:off x="3436758" y="1956526"/>
            <a:ext cx="5080225" cy="1083782"/>
          </a:xfrm>
          <a:prstGeom prst="rect">
            <a:avLst/>
          </a:prstGeom>
        </p:spPr>
      </p:pic>
      <p:pic>
        <p:nvPicPr>
          <p:cNvPr id="2" name="Picture 1">
            <a:extLst>
              <a:ext uri="{FF2B5EF4-FFF2-40B4-BE49-F238E27FC236}">
                <a16:creationId xmlns:a16="http://schemas.microsoft.com/office/drawing/2014/main" id="{AC38AD4D-7559-064D-BA09-F56B310B1E41}"/>
              </a:ext>
            </a:extLst>
          </p:cNvPr>
          <p:cNvPicPr>
            <a:picLocks noChangeAspect="1"/>
          </p:cNvPicPr>
          <p:nvPr/>
        </p:nvPicPr>
        <p:blipFill>
          <a:blip r:embed="rId4"/>
          <a:stretch>
            <a:fillRect/>
          </a:stretch>
        </p:blipFill>
        <p:spPr>
          <a:xfrm>
            <a:off x="7286263" y="3356428"/>
            <a:ext cx="1327150" cy="558800"/>
          </a:xfrm>
          <a:prstGeom prst="rect">
            <a:avLst/>
          </a:prstGeom>
        </p:spPr>
      </p:pic>
      <p:cxnSp>
        <p:nvCxnSpPr>
          <p:cNvPr id="7"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8"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
        <p:nvSpPr>
          <p:cNvPr id="10" name="TextBox 9"/>
          <p:cNvSpPr txBox="1"/>
          <p:nvPr/>
        </p:nvSpPr>
        <p:spPr>
          <a:xfrm>
            <a:off x="2760619" y="6026330"/>
            <a:ext cx="7550330" cy="430887"/>
          </a:xfrm>
          <a:prstGeom prst="rect">
            <a:avLst/>
          </a:prstGeom>
          <a:noFill/>
        </p:spPr>
        <p:txBody>
          <a:bodyPr wrap="square" rtlCol="0">
            <a:spAutoFit/>
          </a:bodyPr>
          <a:lstStyle/>
          <a:p>
            <a:r>
              <a:rPr lang="en-US" sz="2200" dirty="0">
                <a:latin typeface="Calibri" panose="020F0502020204030204" pitchFamily="34" charset="0"/>
                <a:cs typeface="Calibri" panose="020F0502020204030204" pitchFamily="34" charset="0"/>
              </a:rPr>
              <a:t> </a:t>
            </a:r>
            <a:r>
              <a:rPr lang="en-US" sz="2200" dirty="0" smtClean="0">
                <a:latin typeface="Calibri" panose="020F0502020204030204" pitchFamily="34" charset="0"/>
                <a:cs typeface="Calibri" panose="020F0502020204030204" pitchFamily="34" charset="0"/>
              </a:rPr>
              <a:t>y </a:t>
            </a:r>
            <a:r>
              <a:rPr lang="en-US" sz="2200" dirty="0" smtClean="0">
                <a:latin typeface="Calibri" panose="020F0502020204030204" pitchFamily="34" charset="0"/>
                <a:cs typeface="Calibri" panose="020F0502020204030204" pitchFamily="34" charset="0"/>
                <a:sym typeface="Wingdings" panose="05000000000000000000" pitchFamily="2" charset="2"/>
              </a:rPr>
              <a:t> Actual output                 </a:t>
            </a:r>
            <a:r>
              <a:rPr lang="en-US" sz="2200" dirty="0" err="1" smtClean="0">
                <a:latin typeface="Calibri" panose="020F0502020204030204" pitchFamily="34" charset="0"/>
                <a:cs typeface="Calibri" panose="020F0502020204030204" pitchFamily="34" charset="0"/>
                <a:sym typeface="Wingdings" panose="05000000000000000000" pitchFamily="2" charset="2"/>
              </a:rPr>
              <a:t>y_hat</a:t>
            </a:r>
            <a:r>
              <a:rPr lang="en-US" sz="2200" dirty="0" smtClean="0">
                <a:latin typeface="Calibri" panose="020F0502020204030204" pitchFamily="34" charset="0"/>
                <a:cs typeface="Calibri" panose="020F0502020204030204" pitchFamily="34" charset="0"/>
                <a:sym typeface="Wingdings" panose="05000000000000000000" pitchFamily="2" charset="2"/>
              </a:rPr>
              <a:t>  Target (desired) output</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430609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noChangeArrowheads="1"/>
          </p:cNvSpPr>
          <p:nvPr>
            <p:ph type="body" sz="half" idx="4294967295"/>
          </p:nvPr>
        </p:nvSpPr>
        <p:spPr>
          <a:xfrm>
            <a:off x="1330235" y="5908765"/>
            <a:ext cx="9590314" cy="552994"/>
          </a:xfrm>
          <a:noFill/>
          <a:ln>
            <a:noFill/>
          </a:ln>
        </p:spPr>
        <p:txBody>
          <a:bodyPr spcFirstLastPara="1" wrap="square" lIns="91425" tIns="45700" rIns="91425" bIns="45700" anchor="t" anchorCtr="0">
            <a:noAutofit/>
          </a:bodyPr>
          <a:lstStyle/>
          <a:p>
            <a:pPr>
              <a:lnSpc>
                <a:spcPct val="100000"/>
              </a:lnSpc>
              <a:spcBef>
                <a:spcPts val="0"/>
              </a:spcBef>
              <a:buClr>
                <a:srgbClr val="000000"/>
              </a:buClr>
              <a:buSzPct val="100000"/>
            </a:pPr>
            <a:r>
              <a:rPr lang="en-US" altLang="en-US" sz="2400" dirty="0">
                <a:solidFill>
                  <a:schemeClr val="tx1"/>
                </a:solidFill>
                <a:latin typeface="Calibri" panose="020F0502020204030204" pitchFamily="34" charset="0"/>
                <a:ea typeface="Arial"/>
                <a:cs typeface="Calibri" panose="020F0502020204030204" pitchFamily="34" charset="0"/>
                <a:sym typeface="Arial"/>
              </a:rPr>
              <a:t>Find a linear hyperplane (decision boundary) that will separate the </a:t>
            </a:r>
            <a:r>
              <a:rPr lang="en-US" altLang="en-US" sz="2400" dirty="0" smtClean="0">
                <a:solidFill>
                  <a:schemeClr val="tx1"/>
                </a:solidFill>
                <a:latin typeface="Calibri" panose="020F0502020204030204" pitchFamily="34" charset="0"/>
                <a:ea typeface="Arial"/>
                <a:cs typeface="Calibri" panose="020F0502020204030204" pitchFamily="34" charset="0"/>
                <a:sym typeface="Arial"/>
              </a:rPr>
              <a:t>data.</a:t>
            </a:r>
            <a:endParaRPr lang="en-US" altLang="en-US" sz="2400" dirty="0">
              <a:solidFill>
                <a:schemeClr val="tx1"/>
              </a:solidFill>
              <a:latin typeface="Calibri" panose="020F0502020204030204" pitchFamily="34" charset="0"/>
              <a:ea typeface="Arial"/>
              <a:cs typeface="Calibri" panose="020F0502020204030204" pitchFamily="34" charset="0"/>
              <a:sym typeface="Arial"/>
            </a:endParaRPr>
          </a:p>
        </p:txBody>
      </p:sp>
      <p:graphicFrame>
        <p:nvGraphicFramePr>
          <p:cNvPr id="6147" name="Object 2"/>
          <p:cNvGraphicFramePr>
            <a:graphicFrameLocks noGrp="1" noChangeAspect="1"/>
          </p:cNvGraphicFramePr>
          <p:nvPr>
            <p:ph sz="half" idx="4294967295"/>
            <p:extLst>
              <p:ext uri="{D42A27DB-BD31-4B8C-83A1-F6EECF244321}">
                <p14:modId xmlns:p14="http://schemas.microsoft.com/office/powerpoint/2010/main" val="4269744945"/>
              </p:ext>
            </p:extLst>
          </p:nvPr>
        </p:nvGraphicFramePr>
        <p:xfrm>
          <a:off x="3778175" y="2342606"/>
          <a:ext cx="3661121" cy="3454944"/>
        </p:xfrm>
        <a:graphic>
          <a:graphicData uri="http://schemas.openxmlformats.org/presentationml/2006/ole">
            <mc:AlternateContent xmlns:mc="http://schemas.openxmlformats.org/markup-compatibility/2006">
              <mc:Choice xmlns:v="urn:schemas-microsoft-com:vml" Requires="v">
                <p:oleObj spid="_x0000_s7210" name="Visio" r:id="rId3" imgW="7442200" imgH="7023100" progId="Visio.Drawing.6">
                  <p:embed/>
                </p:oleObj>
              </mc:Choice>
              <mc:Fallback>
                <p:oleObj name="Visio" r:id="rId3" imgW="7442200" imgH="7023100" progId="Visio.Drawing.6">
                  <p:embed/>
                  <p:pic>
                    <p:nvPicPr>
                      <p:cNvPr id="614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8175" y="2342606"/>
                        <a:ext cx="3661121" cy="3454944"/>
                      </a:xfrm>
                      <a:prstGeom prst="rect">
                        <a:avLst/>
                      </a:prstGeom>
                      <a:noFill/>
                      <a:ln>
                        <a:noFill/>
                      </a:ln>
                      <a:effectLst/>
                      <a:extLst/>
                    </p:spPr>
                  </p:pic>
                </p:oleObj>
              </mc:Fallback>
            </mc:AlternateContent>
          </a:graphicData>
        </a:graphic>
      </p:graphicFrame>
      <p:cxnSp>
        <p:nvCxnSpPr>
          <p:cNvPr id="5" name="Google Shape;91;p1"/>
          <p:cNvCxnSpPr/>
          <p:nvPr/>
        </p:nvCxnSpPr>
        <p:spPr>
          <a:xfrm>
            <a:off x="764821" y="1182763"/>
            <a:ext cx="11008132" cy="8533"/>
          </a:xfrm>
          <a:prstGeom prst="straightConnector1">
            <a:avLst/>
          </a:prstGeom>
          <a:noFill/>
          <a:ln w="9525" cap="flat" cmpd="sng">
            <a:solidFill>
              <a:srgbClr val="0000FF"/>
            </a:solidFill>
            <a:prstDash val="solid"/>
            <a:round/>
            <a:headEnd type="none" w="med" len="med"/>
            <a:tailEnd type="none" w="med" len="med"/>
          </a:ln>
        </p:spPr>
      </p:cxnSp>
      <p:sp>
        <p:nvSpPr>
          <p:cNvPr id="6" name="Google Shape;96;gc29bfa9761_0_10"/>
          <p:cNvSpPr txBox="1">
            <a:spLocks/>
          </p:cNvSpPr>
          <p:nvPr/>
        </p:nvSpPr>
        <p:spPr>
          <a:xfrm>
            <a:off x="982698" y="269965"/>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
        <p:nvSpPr>
          <p:cNvPr id="8" name="Google Shape;97;gc29bfa9761_0_10"/>
          <p:cNvSpPr txBox="1">
            <a:spLocks/>
          </p:cNvSpPr>
          <p:nvPr/>
        </p:nvSpPr>
        <p:spPr>
          <a:xfrm>
            <a:off x="566055" y="1489164"/>
            <a:ext cx="11286309" cy="5486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ct val="100000"/>
            </a:pPr>
            <a:r>
              <a:rPr lang="en-US" sz="2800" b="1" dirty="0" smtClean="0">
                <a:solidFill>
                  <a:schemeClr val="tx1"/>
                </a:solidFill>
                <a:latin typeface="Calibri" panose="020F0502020204030204" pitchFamily="34" charset="0"/>
                <a:cs typeface="Calibri" panose="020F0502020204030204" pitchFamily="34" charset="0"/>
              </a:rPr>
              <a:t>Support Vector Machines (SVM)</a:t>
            </a:r>
            <a:r>
              <a:rPr lang="en-US" sz="2800" dirty="0" smtClean="0">
                <a:solidFill>
                  <a:schemeClr val="tx1"/>
                </a:solidFill>
                <a:latin typeface="Calibri" panose="020F0502020204030204" pitchFamily="34" charset="0"/>
                <a:cs typeface="Calibri" panose="020F0502020204030204" pitchFamily="34" charset="0"/>
              </a:rPr>
              <a:t>:</a:t>
            </a:r>
          </a:p>
          <a:p>
            <a:pPr>
              <a:buSzPct val="100000"/>
            </a:pPr>
            <a:endParaRPr lang="en-US" sz="2800" dirty="0" smtClean="0">
              <a:solidFill>
                <a:schemeClr val="tx1"/>
              </a:solidFill>
              <a:latin typeface="Calibri" panose="020F0502020204030204" pitchFamily="34" charset="0"/>
              <a:cs typeface="Calibri" panose="020F0502020204030204" pitchFamily="34" charset="0"/>
            </a:endParaRPr>
          </a:p>
          <a:p>
            <a:pPr>
              <a:buSzPct val="100000"/>
            </a:pPr>
            <a:endParaRPr lang="en-US" sz="2800" dirty="0" smtClean="0">
              <a:solidFill>
                <a:schemeClr val="tx1"/>
              </a:solidFill>
              <a:latin typeface="Calibri" panose="020F0502020204030204" pitchFamily="34" charset="0"/>
              <a:cs typeface="Calibri" panose="020F0502020204030204" pitchFamily="34" charset="0"/>
            </a:endParaRPr>
          </a:p>
        </p:txBody>
      </p:sp>
      <p:cxnSp>
        <p:nvCxnSpPr>
          <p:cNvPr id="9" name="Google Shape;91;p1"/>
          <p:cNvCxnSpPr/>
          <p:nvPr/>
        </p:nvCxnSpPr>
        <p:spPr>
          <a:xfrm>
            <a:off x="764821" y="1165345"/>
            <a:ext cx="11008132" cy="8533"/>
          </a:xfrm>
          <a:prstGeom prst="straightConnector1">
            <a:avLst/>
          </a:prstGeom>
          <a:noFill/>
          <a:ln w="9525" cap="flat" cmpd="sng">
            <a:solidFill>
              <a:srgbClr val="0000FF"/>
            </a:solidFill>
            <a:prstDash val="solid"/>
            <a:round/>
            <a:headEnd type="none" w="med" len="med"/>
            <a:tailEnd type="none" w="med" len="med"/>
          </a:ln>
        </p:spPr>
      </p:cxnSp>
      <p:sp>
        <p:nvSpPr>
          <p:cNvPr id="10" name="Google Shape;96;gc29bfa9761_0_10"/>
          <p:cNvSpPr txBox="1">
            <a:spLocks/>
          </p:cNvSpPr>
          <p:nvPr/>
        </p:nvSpPr>
        <p:spPr>
          <a:xfrm>
            <a:off x="982698" y="252547"/>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28307605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sz="quarter"/>
          </p:nvPr>
        </p:nvSpPr>
        <p:spPr>
          <a:xfrm>
            <a:off x="699590" y="1415142"/>
            <a:ext cx="11040533" cy="533400"/>
          </a:xfrm>
        </p:spPr>
        <p:txBody>
          <a:bodyPr>
            <a:noAutofit/>
          </a:bodyPr>
          <a:lstStyle/>
          <a:p>
            <a:r>
              <a:rPr lang="en-US" altLang="en-US" sz="2000" dirty="0"/>
              <a:t>Example of Perceptron </a:t>
            </a:r>
            <a:r>
              <a:rPr lang="en-US" altLang="en-US" sz="2000" dirty="0" smtClean="0"/>
              <a:t>Learning:</a:t>
            </a:r>
            <a:endParaRPr lang="en-US" altLang="en-US" sz="2000" dirty="0"/>
          </a:p>
        </p:txBody>
      </p:sp>
      <p:graphicFrame>
        <p:nvGraphicFramePr>
          <p:cNvPr id="11267" name="Object 2"/>
          <p:cNvGraphicFramePr>
            <a:graphicFrameLocks noGrp="1" noChangeAspect="1"/>
          </p:cNvGraphicFramePr>
          <p:nvPr>
            <p:ph sz="quarter" idx="1"/>
            <p:extLst>
              <p:ext uri="{D42A27DB-BD31-4B8C-83A1-F6EECF244321}">
                <p14:modId xmlns:p14="http://schemas.microsoft.com/office/powerpoint/2010/main" val="844110208"/>
              </p:ext>
            </p:extLst>
          </p:nvPr>
        </p:nvGraphicFramePr>
        <p:xfrm>
          <a:off x="1606732" y="3267896"/>
          <a:ext cx="1819275" cy="2667000"/>
        </p:xfrm>
        <a:graphic>
          <a:graphicData uri="http://schemas.openxmlformats.org/presentationml/2006/ole">
            <mc:AlternateContent xmlns:mc="http://schemas.openxmlformats.org/markup-compatibility/2006">
              <mc:Choice xmlns:v="urn:schemas-microsoft-com:vml" Requires="v">
                <p:oleObj spid="_x0000_s3246" name="Worksheet" r:id="rId3" imgW="2445859" imgH="2979548" progId="Excel.Sheet.8">
                  <p:embed/>
                </p:oleObj>
              </mc:Choice>
              <mc:Fallback>
                <p:oleObj name="Worksheet" r:id="rId3" imgW="2445859" imgH="2979548" progId="Excel.Sheet.8">
                  <p:embed/>
                  <p:pic>
                    <p:nvPicPr>
                      <p:cNvPr id="1126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6732" y="3267896"/>
                        <a:ext cx="181927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graphicFrame>
        <p:nvGraphicFramePr>
          <p:cNvPr id="11270" name="Object 5"/>
          <p:cNvGraphicFramePr>
            <a:graphicFrameLocks noGrp="1" noChangeAspect="1"/>
          </p:cNvGraphicFramePr>
          <p:nvPr>
            <p:ph sz="quarter" idx="4"/>
            <p:extLst>
              <p:ext uri="{D42A27DB-BD31-4B8C-83A1-F6EECF244321}">
                <p14:modId xmlns:p14="http://schemas.microsoft.com/office/powerpoint/2010/main" val="1788413216"/>
              </p:ext>
            </p:extLst>
          </p:nvPr>
        </p:nvGraphicFramePr>
        <p:xfrm>
          <a:off x="7696200" y="3241770"/>
          <a:ext cx="2760902" cy="2362200"/>
        </p:xfrm>
        <a:graphic>
          <a:graphicData uri="http://schemas.openxmlformats.org/presentationml/2006/ole">
            <mc:AlternateContent xmlns:mc="http://schemas.openxmlformats.org/markup-compatibility/2006">
              <mc:Choice xmlns:v="urn:schemas-microsoft-com:vml" Requires="v">
                <p:oleObj spid="_x0000_s3247" name="Worksheet" r:id="rId5" imgW="3169848" imgH="2712744" progId="Excel.Sheet.8">
                  <p:embed/>
                </p:oleObj>
              </mc:Choice>
              <mc:Fallback>
                <p:oleObj name="Worksheet" r:id="rId5" imgW="3169848" imgH="2712744" progId="Excel.Sheet.8">
                  <p:embed/>
                  <p:pic>
                    <p:nvPicPr>
                      <p:cNvPr id="11270" name="Object 5"/>
                      <p:cNvPicPr>
                        <a:picLocks noChangeAspect="1" noChangeArrowheads="1"/>
                      </p:cNvPicPr>
                      <p:nvPr/>
                    </p:nvPicPr>
                    <p:blipFill>
                      <a:blip r:embed="rId6"/>
                      <a:srcRect/>
                      <a:stretch>
                        <a:fillRect/>
                      </a:stretch>
                    </p:blipFill>
                    <p:spPr bwMode="auto">
                      <a:xfrm>
                        <a:off x="7696200" y="3241770"/>
                        <a:ext cx="2760902" cy="2362200"/>
                      </a:xfrm>
                      <a:prstGeom prst="rect">
                        <a:avLst/>
                      </a:prstGeom>
                      <a:noFill/>
                      <a:ln>
                        <a:noFill/>
                      </a:ln>
                    </p:spPr>
                  </p:pic>
                </p:oleObj>
              </mc:Fallback>
            </mc:AlternateContent>
          </a:graphicData>
        </a:graphic>
      </p:graphicFrame>
      <p:graphicFrame>
        <p:nvGraphicFramePr>
          <p:cNvPr id="11271" name="Object 6"/>
          <p:cNvGraphicFramePr>
            <a:graphicFrameLocks noChangeAspect="1"/>
          </p:cNvGraphicFramePr>
          <p:nvPr>
            <p:extLst>
              <p:ext uri="{D42A27DB-BD31-4B8C-83A1-F6EECF244321}">
                <p14:modId xmlns:p14="http://schemas.microsoft.com/office/powerpoint/2010/main" val="2567580997"/>
              </p:ext>
            </p:extLst>
          </p:nvPr>
        </p:nvGraphicFramePr>
        <p:xfrm>
          <a:off x="5166360" y="2349137"/>
          <a:ext cx="908050" cy="342900"/>
        </p:xfrm>
        <a:graphic>
          <a:graphicData uri="http://schemas.openxmlformats.org/presentationml/2006/ole">
            <mc:AlternateContent xmlns:mc="http://schemas.openxmlformats.org/markup-compatibility/2006">
              <mc:Choice xmlns:v="urn:schemas-microsoft-com:vml" Requires="v">
                <p:oleObj spid="_x0000_s3248" name="Equation" r:id="rId7" imgW="469800" imgH="177480" progId="Equation.3">
                  <p:embed/>
                </p:oleObj>
              </mc:Choice>
              <mc:Fallback>
                <p:oleObj name="Equation" r:id="rId7" imgW="469800" imgH="177480" progId="Equation.3">
                  <p:embed/>
                  <p:pic>
                    <p:nvPicPr>
                      <p:cNvPr id="11271"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66360" y="2349137"/>
                        <a:ext cx="90805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2" name="Object 7"/>
          <p:cNvGraphicFramePr>
            <a:graphicFrameLocks noChangeAspect="1"/>
          </p:cNvGraphicFramePr>
          <p:nvPr>
            <p:extLst>
              <p:ext uri="{D42A27DB-BD31-4B8C-83A1-F6EECF244321}">
                <p14:modId xmlns:p14="http://schemas.microsoft.com/office/powerpoint/2010/main" val="3971038067"/>
              </p:ext>
            </p:extLst>
          </p:nvPr>
        </p:nvGraphicFramePr>
        <p:xfrm>
          <a:off x="4191000" y="3241770"/>
          <a:ext cx="3144838" cy="2655888"/>
        </p:xfrm>
        <a:graphic>
          <a:graphicData uri="http://schemas.openxmlformats.org/presentationml/2006/ole">
            <mc:AlternateContent xmlns:mc="http://schemas.openxmlformats.org/markup-compatibility/2006">
              <mc:Choice xmlns:v="urn:schemas-microsoft-com:vml" Requires="v">
                <p:oleObj spid="_x0000_s3249" name="Worksheet" r:id="rId9" imgW="3916712" imgH="3291840" progId="Excel.Sheet.8">
                  <p:embed/>
                </p:oleObj>
              </mc:Choice>
              <mc:Fallback>
                <p:oleObj name="Worksheet" r:id="rId9" imgW="3916712" imgH="3291840" progId="Excel.Sheet.8">
                  <p:embed/>
                  <p:pic>
                    <p:nvPicPr>
                      <p:cNvPr id="11272" name="Object 7"/>
                      <p:cNvPicPr>
                        <a:picLocks noChangeAspect="1" noChangeArrowheads="1"/>
                      </p:cNvPicPr>
                      <p:nvPr/>
                    </p:nvPicPr>
                    <p:blipFill>
                      <a:blip r:embed="rId10"/>
                      <a:srcRect/>
                      <a:stretch>
                        <a:fillRect/>
                      </a:stretch>
                    </p:blipFill>
                    <p:spPr bwMode="auto">
                      <a:xfrm>
                        <a:off x="4191000" y="3241770"/>
                        <a:ext cx="3144838"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a:extLst>
              <a:ext uri="{FF2B5EF4-FFF2-40B4-BE49-F238E27FC236}">
                <a16:creationId xmlns:a16="http://schemas.microsoft.com/office/drawing/2014/main" id="{6AD59033-856F-EC47-A227-FB3C68A00D03}"/>
              </a:ext>
            </a:extLst>
          </p:cNvPr>
          <p:cNvSpPr txBox="1"/>
          <p:nvPr/>
        </p:nvSpPr>
        <p:spPr>
          <a:xfrm>
            <a:off x="4031695" y="6011958"/>
            <a:ext cx="3424977" cy="369332"/>
          </a:xfrm>
          <a:prstGeom prst="rect">
            <a:avLst/>
          </a:prstGeom>
          <a:noFill/>
        </p:spPr>
        <p:txBody>
          <a:bodyPr wrap="none" rtlCol="0">
            <a:spAutoFit/>
          </a:bodyPr>
          <a:lstStyle/>
          <a:p>
            <a:r>
              <a:rPr lang="en-US" sz="1800" dirty="0"/>
              <a:t>Weight updates over first epoch</a:t>
            </a:r>
          </a:p>
        </p:txBody>
      </p:sp>
      <p:sp>
        <p:nvSpPr>
          <p:cNvPr id="14" name="TextBox 13">
            <a:extLst>
              <a:ext uri="{FF2B5EF4-FFF2-40B4-BE49-F238E27FC236}">
                <a16:creationId xmlns:a16="http://schemas.microsoft.com/office/drawing/2014/main" id="{F9570835-B238-B54C-9930-A354F80DD936}"/>
              </a:ext>
            </a:extLst>
          </p:cNvPr>
          <p:cNvSpPr txBox="1"/>
          <p:nvPr/>
        </p:nvSpPr>
        <p:spPr>
          <a:xfrm>
            <a:off x="7872390" y="5874297"/>
            <a:ext cx="2630147" cy="646331"/>
          </a:xfrm>
          <a:prstGeom prst="rect">
            <a:avLst/>
          </a:prstGeom>
          <a:noFill/>
        </p:spPr>
        <p:txBody>
          <a:bodyPr wrap="square" rtlCol="0">
            <a:spAutoFit/>
          </a:bodyPr>
          <a:lstStyle/>
          <a:p>
            <a:pPr algn="ctr"/>
            <a:r>
              <a:rPr lang="en-US" sz="1800" dirty="0"/>
              <a:t>Weight updates over all epochs</a:t>
            </a:r>
          </a:p>
        </p:txBody>
      </p:sp>
      <p:cxnSp>
        <p:nvCxnSpPr>
          <p:cNvPr id="9"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10"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11116666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body" idx="1"/>
          </p:nvPr>
        </p:nvSpPr>
        <p:spPr/>
        <p:txBody>
          <a:bodyPr>
            <a:normAutofit fontScale="92500" lnSpcReduction="10000"/>
          </a:bodyPr>
          <a:lstStyle/>
          <a:p>
            <a:pPr>
              <a:lnSpc>
                <a:spcPct val="90000"/>
              </a:lnSpc>
            </a:pPr>
            <a:r>
              <a:rPr lang="en-US" altLang="en-US" dirty="0"/>
              <a:t>Since y is a linear </a:t>
            </a:r>
            <a:br>
              <a:rPr lang="en-US" altLang="en-US" dirty="0"/>
            </a:br>
            <a:r>
              <a:rPr lang="en-US" altLang="en-US" dirty="0"/>
              <a:t>combination of input </a:t>
            </a:r>
            <a:br>
              <a:rPr lang="en-US" altLang="en-US" dirty="0"/>
            </a:br>
            <a:r>
              <a:rPr lang="en-US" altLang="en-US" dirty="0"/>
              <a:t>variables, decision </a:t>
            </a:r>
            <a:br>
              <a:rPr lang="en-US" altLang="en-US" dirty="0"/>
            </a:br>
            <a:r>
              <a:rPr lang="en-US" altLang="en-US" dirty="0"/>
              <a:t>boundary is </a:t>
            </a:r>
            <a:r>
              <a:rPr lang="en-US" altLang="en-US" dirty="0" smtClean="0"/>
              <a:t>linear.</a:t>
            </a: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endParaRPr lang="en-US" altLang="en-US" dirty="0"/>
          </a:p>
          <a:p>
            <a:pPr>
              <a:lnSpc>
                <a:spcPct val="90000"/>
              </a:lnSpc>
            </a:pPr>
            <a:r>
              <a:rPr lang="en-US" altLang="en-US" dirty="0"/>
              <a:t>For nonlinearly separable problems, perceptron learning algorithm will </a:t>
            </a:r>
            <a:r>
              <a:rPr lang="en-US" altLang="en-US" u="sng" dirty="0"/>
              <a:t>fail</a:t>
            </a:r>
            <a:r>
              <a:rPr lang="en-US" altLang="en-US" dirty="0"/>
              <a:t> because no linear hyperplane can separate the data </a:t>
            </a:r>
            <a:r>
              <a:rPr lang="en-US" altLang="en-US" dirty="0" smtClean="0"/>
              <a:t>perfectly.</a:t>
            </a:r>
            <a:endParaRPr lang="en-US" altLang="en-US" dirty="0"/>
          </a:p>
        </p:txBody>
      </p:sp>
      <p:pic>
        <p:nvPicPr>
          <p:cNvPr id="2" name="Picture 1">
            <a:extLst>
              <a:ext uri="{FF2B5EF4-FFF2-40B4-BE49-F238E27FC236}">
                <a16:creationId xmlns:a16="http://schemas.microsoft.com/office/drawing/2014/main" id="{39A62D26-04A6-D441-B814-426EA642FD14}"/>
              </a:ext>
            </a:extLst>
          </p:cNvPr>
          <p:cNvPicPr>
            <a:picLocks noChangeAspect="1"/>
          </p:cNvPicPr>
          <p:nvPr/>
        </p:nvPicPr>
        <p:blipFill>
          <a:blip r:embed="rId2"/>
          <a:stretch>
            <a:fillRect/>
          </a:stretch>
        </p:blipFill>
        <p:spPr>
          <a:xfrm>
            <a:off x="5113842" y="1473926"/>
            <a:ext cx="4547639" cy="3195638"/>
          </a:xfrm>
          <a:prstGeom prst="rect">
            <a:avLst/>
          </a:prstGeom>
        </p:spPr>
      </p:pic>
      <p:cxnSp>
        <p:nvCxnSpPr>
          <p:cNvPr id="5"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6"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576595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37903" y="1418863"/>
            <a:ext cx="10515600" cy="444772"/>
          </a:xfrm>
        </p:spPr>
        <p:txBody>
          <a:bodyPr>
            <a:noAutofit/>
          </a:bodyPr>
          <a:lstStyle/>
          <a:p>
            <a:r>
              <a:rPr lang="en-US" altLang="en-US" sz="2800" dirty="0"/>
              <a:t>Nonlinearly Separable </a:t>
            </a:r>
            <a:r>
              <a:rPr lang="en-US" altLang="en-US" sz="2800" dirty="0" smtClean="0"/>
              <a:t>Data:</a:t>
            </a:r>
            <a:endParaRPr lang="en-US" altLang="en-US" sz="2800" dirty="0"/>
          </a:p>
        </p:txBody>
      </p:sp>
      <p:graphicFrame>
        <p:nvGraphicFramePr>
          <p:cNvPr id="13315" name="Object 2"/>
          <p:cNvGraphicFramePr>
            <a:graphicFrameLocks noGrp="1" noChangeAspect="1"/>
          </p:cNvGraphicFramePr>
          <p:nvPr>
            <p:ph sz="half" idx="1"/>
          </p:nvPr>
        </p:nvGraphicFramePr>
        <p:xfrm>
          <a:off x="2209800" y="2066926"/>
          <a:ext cx="7924800" cy="4029075"/>
        </p:xfrm>
        <a:graphic>
          <a:graphicData uri="http://schemas.openxmlformats.org/presentationml/2006/ole">
            <mc:AlternateContent xmlns:mc="http://schemas.openxmlformats.org/markup-compatibility/2006">
              <mc:Choice xmlns:v="urn:schemas-microsoft-com:vml" Requires="v">
                <p:oleObj spid="_x0000_s4184" name="VISIO" r:id="rId3" imgW="9586620" imgH="4684064" progId="Visio.Drawing.6">
                  <p:embed/>
                </p:oleObj>
              </mc:Choice>
              <mc:Fallback>
                <p:oleObj name="VISIO" r:id="rId3" imgW="9586620" imgH="4684064" progId="Visio.Drawing.6">
                  <p:embed/>
                  <p:pic>
                    <p:nvPicPr>
                      <p:cNvPr id="13315" name="Object 2"/>
                      <p:cNvPicPr>
                        <a:picLocks noChangeAspect="1" noChangeArrowheads="1"/>
                      </p:cNvPicPr>
                      <p:nvPr/>
                    </p:nvPicPr>
                    <p:blipFill>
                      <a:blip r:embed="rId4">
                        <a:extLst>
                          <a:ext uri="{28A0092B-C50C-407E-A947-70E740481C1C}">
                            <a14:useLocalDpi xmlns:a14="http://schemas.microsoft.com/office/drawing/2010/main" val="0"/>
                          </a:ext>
                        </a:extLst>
                      </a:blip>
                      <a:srcRect r="3922"/>
                      <a:stretch>
                        <a:fillRect/>
                      </a:stretch>
                    </p:blipFill>
                    <p:spPr bwMode="auto">
                      <a:xfrm>
                        <a:off x="2209800" y="2066926"/>
                        <a:ext cx="7924800"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oleObj>
              </mc:Fallback>
            </mc:AlternateContent>
          </a:graphicData>
        </a:graphic>
      </p:graphicFrame>
      <p:graphicFrame>
        <p:nvGraphicFramePr>
          <p:cNvPr id="13316" name="Object 3"/>
          <p:cNvGraphicFramePr>
            <a:graphicFrameLocks noGrp="1" noChangeAspect="1"/>
          </p:cNvGraphicFramePr>
          <p:nvPr>
            <p:ph sz="half" idx="2"/>
            <p:extLst>
              <p:ext uri="{D42A27DB-BD31-4B8C-83A1-F6EECF244321}">
                <p14:modId xmlns:p14="http://schemas.microsoft.com/office/powerpoint/2010/main" val="4056707216"/>
              </p:ext>
            </p:extLst>
          </p:nvPr>
        </p:nvGraphicFramePr>
        <p:xfrm>
          <a:off x="2227218" y="2142308"/>
          <a:ext cx="1874519" cy="568898"/>
        </p:xfrm>
        <a:graphic>
          <a:graphicData uri="http://schemas.openxmlformats.org/presentationml/2006/ole">
            <mc:AlternateContent xmlns:mc="http://schemas.openxmlformats.org/markup-compatibility/2006">
              <mc:Choice xmlns:v="urn:schemas-microsoft-com:vml" Requires="v">
                <p:oleObj spid="_x0000_s4185" name="Equation" r:id="rId5" imgW="710891" imgH="215806" progId="Equation.3">
                  <p:embed/>
                </p:oleObj>
              </mc:Choice>
              <mc:Fallback>
                <p:oleObj name="Equation" r:id="rId5" imgW="710891" imgH="215806" progId="Equation.3">
                  <p:embed/>
                  <p:pic>
                    <p:nvPicPr>
                      <p:cNvPr id="1331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7218" y="2142308"/>
                        <a:ext cx="1874519" cy="568898"/>
                      </a:xfrm>
                      <a:prstGeom prst="rect">
                        <a:avLst/>
                      </a:prstGeom>
                      <a:noFill/>
                      <a:ln>
                        <a:noFill/>
                      </a:ln>
                      <a:effectLst/>
                      <a:extLst/>
                    </p:spPr>
                  </p:pic>
                </p:oleObj>
              </mc:Fallback>
            </mc:AlternateContent>
          </a:graphicData>
        </a:graphic>
      </p:graphicFrame>
      <p:sp>
        <p:nvSpPr>
          <p:cNvPr id="13317" name="Text Box 5"/>
          <p:cNvSpPr txBox="1">
            <a:spLocks noChangeArrowheads="1"/>
          </p:cNvSpPr>
          <p:nvPr/>
        </p:nvSpPr>
        <p:spPr bwMode="auto">
          <a:xfrm>
            <a:off x="7158446" y="1667693"/>
            <a:ext cx="236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2000" dirty="0"/>
              <a:t>XOR Data</a:t>
            </a:r>
          </a:p>
        </p:txBody>
      </p:sp>
      <p:cxnSp>
        <p:nvCxnSpPr>
          <p:cNvPr id="6"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7"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
        <p:nvSpPr>
          <p:cNvPr id="2" name="TextBox 1"/>
          <p:cNvSpPr txBox="1"/>
          <p:nvPr/>
        </p:nvSpPr>
        <p:spPr>
          <a:xfrm>
            <a:off x="1698171" y="5364480"/>
            <a:ext cx="3396344" cy="307777"/>
          </a:xfrm>
          <a:prstGeom prst="rect">
            <a:avLst/>
          </a:prstGeom>
          <a:noFill/>
        </p:spPr>
        <p:txBody>
          <a:bodyPr wrap="square" rtlCol="0">
            <a:spAutoFit/>
          </a:bodyPr>
          <a:lstStyle/>
          <a:p>
            <a:r>
              <a:rPr lang="en-US" dirty="0" smtClean="0"/>
              <a:t>Data set: Truth table of EXOR function</a:t>
            </a:r>
            <a:endParaRPr lang="en-US" dirty="0"/>
          </a:p>
        </p:txBody>
      </p:sp>
      <p:sp>
        <p:nvSpPr>
          <p:cNvPr id="3" name="Down Arrow 2"/>
          <p:cNvSpPr/>
          <p:nvPr/>
        </p:nvSpPr>
        <p:spPr>
          <a:xfrm>
            <a:off x="3100251" y="5007429"/>
            <a:ext cx="130629" cy="2699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25632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55320" y="1479824"/>
            <a:ext cx="10515600" cy="514440"/>
          </a:xfrm>
        </p:spPr>
        <p:txBody>
          <a:bodyPr>
            <a:noAutofit/>
          </a:bodyPr>
          <a:lstStyle/>
          <a:p>
            <a:r>
              <a:rPr lang="en-US" altLang="en-US" sz="2800" dirty="0"/>
              <a:t>Nonlinearly Separable </a:t>
            </a:r>
            <a:r>
              <a:rPr lang="en-US" altLang="en-US" sz="2800" dirty="0" smtClean="0"/>
              <a:t>Data:</a:t>
            </a:r>
            <a:endParaRPr lang="en-US" altLang="en-US" sz="2800" dirty="0"/>
          </a:p>
        </p:txBody>
      </p:sp>
      <p:pic>
        <p:nvPicPr>
          <p:cNvPr id="2" name="Picture 1"/>
          <p:cNvPicPr>
            <a:picLocks noChangeAspect="1"/>
          </p:cNvPicPr>
          <p:nvPr/>
        </p:nvPicPr>
        <p:blipFill>
          <a:blip r:embed="rId2"/>
          <a:stretch>
            <a:fillRect/>
          </a:stretch>
        </p:blipFill>
        <p:spPr>
          <a:xfrm>
            <a:off x="2159726" y="2516778"/>
            <a:ext cx="8001000" cy="3475401"/>
          </a:xfrm>
          <a:prstGeom prst="rect">
            <a:avLst/>
          </a:prstGeom>
        </p:spPr>
      </p:pic>
      <p:cxnSp>
        <p:nvCxnSpPr>
          <p:cNvPr id="4"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5"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9736647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64028" y="1375322"/>
            <a:ext cx="10515600" cy="375104"/>
          </a:xfrm>
        </p:spPr>
        <p:txBody>
          <a:bodyPr>
            <a:normAutofit fontScale="90000"/>
          </a:bodyPr>
          <a:lstStyle/>
          <a:p>
            <a:r>
              <a:rPr lang="en-US" altLang="en-US" sz="2400" dirty="0"/>
              <a:t>Multi-layer Neural </a:t>
            </a:r>
            <a:r>
              <a:rPr lang="en-US" altLang="en-US" sz="2400" dirty="0" smtClean="0"/>
              <a:t>Network:</a:t>
            </a:r>
            <a:endParaRPr lang="en-US" altLang="en-US" sz="2400" dirty="0"/>
          </a:p>
        </p:txBody>
      </p:sp>
      <p:graphicFrame>
        <p:nvGraphicFramePr>
          <p:cNvPr id="6148" name="Object 3"/>
          <p:cNvGraphicFramePr>
            <a:graphicFrameLocks noGrp="1" noChangeAspect="1"/>
          </p:cNvGraphicFramePr>
          <p:nvPr>
            <p:ph sz="half" idx="2"/>
            <p:extLst>
              <p:ext uri="{D42A27DB-BD31-4B8C-83A1-F6EECF244321}">
                <p14:modId xmlns:p14="http://schemas.microsoft.com/office/powerpoint/2010/main" val="1548341296"/>
              </p:ext>
            </p:extLst>
          </p:nvPr>
        </p:nvGraphicFramePr>
        <p:xfrm>
          <a:off x="2190207" y="1989909"/>
          <a:ext cx="3688729" cy="4462463"/>
        </p:xfrm>
        <a:graphic>
          <a:graphicData uri="http://schemas.openxmlformats.org/presentationml/2006/ole">
            <mc:AlternateContent xmlns:mc="http://schemas.openxmlformats.org/markup-compatibility/2006">
              <mc:Choice xmlns:v="urn:schemas-microsoft-com:vml" Requires="v">
                <p:oleObj spid="_x0000_s5165" name="Visio" r:id="rId4" imgW="5417922" imgH="6555254" progId="Visio.Drawing.6">
                  <p:embed/>
                </p:oleObj>
              </mc:Choice>
              <mc:Fallback>
                <p:oleObj name="Visio" r:id="rId4" imgW="5417922" imgH="6555254" progId="Visio.Drawing.6">
                  <p:embed/>
                  <p:pic>
                    <p:nvPicPr>
                      <p:cNvPr id="614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207" y="1989909"/>
                        <a:ext cx="3688729" cy="4462463"/>
                      </a:xfrm>
                      <a:prstGeom prst="rect">
                        <a:avLst/>
                      </a:prstGeom>
                      <a:noFill/>
                      <a:ln>
                        <a:noFill/>
                      </a:ln>
                      <a:effectLst/>
                    </p:spPr>
                  </p:pic>
                </p:oleObj>
              </mc:Fallback>
            </mc:AlternateContent>
          </a:graphicData>
        </a:graphic>
      </p:graphicFrame>
      <p:sp>
        <p:nvSpPr>
          <p:cNvPr id="3" name="Content Placeholder 2">
            <a:extLst>
              <a:ext uri="{FF2B5EF4-FFF2-40B4-BE49-F238E27FC236}">
                <a16:creationId xmlns:a16="http://schemas.microsoft.com/office/drawing/2014/main" id="{82B266B7-FD3F-5845-88CF-7C691A622FBD}"/>
              </a:ext>
            </a:extLst>
          </p:cNvPr>
          <p:cNvSpPr>
            <a:spLocks noGrp="1"/>
          </p:cNvSpPr>
          <p:nvPr>
            <p:ph sz="half" idx="1"/>
          </p:nvPr>
        </p:nvSpPr>
        <p:spPr>
          <a:xfrm>
            <a:off x="6577149" y="2072641"/>
            <a:ext cx="4724400" cy="4014651"/>
          </a:xfrm>
        </p:spPr>
        <p:txBody>
          <a:bodyPr/>
          <a:lstStyle/>
          <a:p>
            <a:r>
              <a:rPr lang="en-US" sz="2400" dirty="0"/>
              <a:t>More than one </a:t>
            </a:r>
            <a:r>
              <a:rPr lang="en-US" sz="2400" i="1" dirty="0"/>
              <a:t>hidden layer </a:t>
            </a:r>
            <a:r>
              <a:rPr lang="en-US" sz="2400" dirty="0"/>
              <a:t>of computing nodes</a:t>
            </a:r>
          </a:p>
          <a:p>
            <a:endParaRPr lang="en-US" sz="1000" dirty="0"/>
          </a:p>
          <a:p>
            <a:r>
              <a:rPr lang="en-US" sz="2400" dirty="0"/>
              <a:t>Every node in a hidden layer operates on activations from preceding layer and transmits activations forward to nodes of next layer</a:t>
            </a:r>
          </a:p>
          <a:p>
            <a:pPr lvl="0"/>
            <a:endParaRPr lang="en-US" sz="1000" dirty="0">
              <a:solidFill>
                <a:srgbClr val="000000"/>
              </a:solidFill>
            </a:endParaRPr>
          </a:p>
          <a:p>
            <a:r>
              <a:rPr lang="en-US" sz="2400" dirty="0"/>
              <a:t>Also referred to as “feedforward neural networks”</a:t>
            </a:r>
          </a:p>
          <a:p>
            <a:pPr lvl="0"/>
            <a:endParaRPr lang="en-US" sz="1000" dirty="0">
              <a:solidFill>
                <a:srgbClr val="000000"/>
              </a:solidFill>
            </a:endParaRPr>
          </a:p>
          <a:p>
            <a:pPr lvl="0"/>
            <a:endParaRPr lang="en-US" sz="1000" dirty="0">
              <a:solidFill>
                <a:srgbClr val="000000"/>
              </a:solidFill>
            </a:endParaRPr>
          </a:p>
          <a:p>
            <a:endParaRPr lang="en-US" sz="2400" dirty="0"/>
          </a:p>
          <a:p>
            <a:endParaRPr lang="en-US" sz="2400" dirty="0"/>
          </a:p>
        </p:txBody>
      </p:sp>
      <p:cxnSp>
        <p:nvCxnSpPr>
          <p:cNvPr id="5"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6"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15181802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646611" y="1433740"/>
            <a:ext cx="10515600" cy="4351338"/>
          </a:xfrm>
        </p:spPr>
        <p:txBody>
          <a:bodyPr/>
          <a:lstStyle/>
          <a:p>
            <a:r>
              <a:rPr lang="en-US" altLang="en-US" dirty="0"/>
              <a:t>Multi-layer neural networks with at least one hidden layer can solve any type of classification task involving nonlinear decision surfaces</a:t>
            </a:r>
          </a:p>
        </p:txBody>
      </p:sp>
      <p:graphicFrame>
        <p:nvGraphicFramePr>
          <p:cNvPr id="15364" name="Object 2"/>
          <p:cNvGraphicFramePr>
            <a:graphicFrameLocks noGrp="1" noChangeAspect="1"/>
          </p:cNvGraphicFramePr>
          <p:nvPr>
            <p:ph sz="quarter" idx="4294967295"/>
            <p:extLst>
              <p:ext uri="{D42A27DB-BD31-4B8C-83A1-F6EECF244321}">
                <p14:modId xmlns:p14="http://schemas.microsoft.com/office/powerpoint/2010/main" val="3365904970"/>
              </p:ext>
            </p:extLst>
          </p:nvPr>
        </p:nvGraphicFramePr>
        <p:xfrm>
          <a:off x="1197429" y="3076302"/>
          <a:ext cx="4698274" cy="2967331"/>
        </p:xfrm>
        <a:graphic>
          <a:graphicData uri="http://schemas.openxmlformats.org/presentationml/2006/ole">
            <mc:AlternateContent xmlns:mc="http://schemas.openxmlformats.org/markup-compatibility/2006">
              <mc:Choice xmlns:v="urn:schemas-microsoft-com:vml" Requires="v">
                <p:oleObj spid="_x0000_s6189" name="Visio" r:id="rId3" imgW="6980428" imgH="4408899" progId="Visio.Drawing.6">
                  <p:embed/>
                </p:oleObj>
              </mc:Choice>
              <mc:Fallback>
                <p:oleObj name="Visio" r:id="rId3" imgW="6980428" imgH="4408899" progId="Visio.Drawing.6">
                  <p:embed/>
                  <p:pic>
                    <p:nvPicPr>
                      <p:cNvPr id="1536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7429" y="3076302"/>
                        <a:ext cx="4698274" cy="2967331"/>
                      </a:xfrm>
                      <a:prstGeom prst="rect">
                        <a:avLst/>
                      </a:prstGeom>
                      <a:noFill/>
                      <a:ln>
                        <a:noFill/>
                      </a:ln>
                      <a:effectLst/>
                      <a:extLst/>
                    </p:spPr>
                  </p:pic>
                </p:oleObj>
              </mc:Fallback>
            </mc:AlternateContent>
          </a:graphicData>
        </a:graphic>
      </p:graphicFrame>
      <p:pic>
        <p:nvPicPr>
          <p:cNvPr id="15365" name="Picture 5"/>
          <p:cNvPicPr>
            <a:picLocks noGrp="1" noChangeAspect="1" noChangeArrowheads="1"/>
          </p:cNvPicPr>
          <p:nvPr>
            <p:ph sz="quarter" idx="4294967295"/>
          </p:nvPr>
        </p:nvPicPr>
        <p:blipFill>
          <a:blip r:embed="rId5">
            <a:extLst>
              <a:ext uri="{28A0092B-C50C-407E-A947-70E740481C1C}">
                <a14:useLocalDpi xmlns:a14="http://schemas.microsoft.com/office/drawing/2010/main" val="0"/>
              </a:ext>
            </a:extLst>
          </a:blip>
          <a:srcRect/>
          <a:stretch>
            <a:fillRect/>
          </a:stretch>
        </p:blipFill>
        <p:spPr>
          <a:xfrm>
            <a:off x="6172200" y="2838450"/>
            <a:ext cx="4343400" cy="3257550"/>
          </a:xfrm>
          <a:noFill/>
        </p:spPr>
      </p:pic>
      <p:sp>
        <p:nvSpPr>
          <p:cNvPr id="15366" name="Text Box 6"/>
          <p:cNvSpPr txBox="1">
            <a:spLocks noChangeArrowheads="1"/>
          </p:cNvSpPr>
          <p:nvPr/>
        </p:nvSpPr>
        <p:spPr bwMode="auto">
          <a:xfrm>
            <a:off x="7709263" y="2488476"/>
            <a:ext cx="236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charset="0"/>
              </a:defRPr>
            </a:lvl1pPr>
            <a:lvl2pPr marL="742950" indent="-285750">
              <a:spcBef>
                <a:spcPct val="10000"/>
              </a:spcBef>
              <a:spcAft>
                <a:spcPts val="400"/>
              </a:spcAft>
              <a:buClr>
                <a:srgbClr val="0C7B9C"/>
              </a:buClr>
              <a:buSzPct val="100000"/>
              <a:buFont typeface="Arial" charset="0"/>
              <a:buChar char="–"/>
              <a:defRPr sz="2800">
                <a:solidFill>
                  <a:schemeClr val="tx1"/>
                </a:solidFill>
                <a:latin typeface="Arial" charset="0"/>
              </a:defRPr>
            </a:lvl2pPr>
            <a:lvl3pPr marL="1143000" indent="-228600">
              <a:spcBef>
                <a:spcPct val="10000"/>
              </a:spcBef>
              <a:spcAft>
                <a:spcPts val="400"/>
              </a:spcAft>
              <a:buClr>
                <a:srgbClr val="0C7B9C"/>
              </a:buClr>
              <a:buSzPct val="70000"/>
              <a:buFont typeface="Wingdings" pitchFamily="2" charset="2"/>
              <a:buChar char="u"/>
              <a:defRPr sz="2400">
                <a:solidFill>
                  <a:schemeClr val="tx1"/>
                </a:solidFill>
                <a:latin typeface="Arial" charset="0"/>
              </a:defRPr>
            </a:lvl3pPr>
            <a:lvl4pPr marL="1600200" indent="-228600">
              <a:spcBef>
                <a:spcPct val="20000"/>
              </a:spcBef>
              <a:buSzPct val="100000"/>
              <a:buChar char="–"/>
              <a:defRPr sz="2000">
                <a:solidFill>
                  <a:schemeClr val="tx1"/>
                </a:solidFill>
                <a:latin typeface="Times New Roman" pitchFamily="18" charset="0"/>
              </a:defRPr>
            </a:lvl4pPr>
            <a:lvl5pPr marL="2057400" indent="-228600">
              <a:spcBef>
                <a:spcPct val="20000"/>
              </a:spcBef>
              <a:buSzPct val="100000"/>
              <a:buChar char="•"/>
              <a:defRPr sz="2000">
                <a:solidFill>
                  <a:schemeClr val="tx1"/>
                </a:solidFill>
                <a:latin typeface="Times New Roman"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itchFamily="18" charset="0"/>
              </a:defRPr>
            </a:lvl9pPr>
          </a:lstStyle>
          <a:p>
            <a:pPr>
              <a:spcBef>
                <a:spcPct val="50000"/>
              </a:spcBef>
              <a:spcAft>
                <a:spcPct val="0"/>
              </a:spcAft>
              <a:buClrTx/>
              <a:buSzTx/>
              <a:buFontTx/>
              <a:buNone/>
            </a:pPr>
            <a:r>
              <a:rPr lang="en-US" altLang="en-US" sz="2000" dirty="0"/>
              <a:t>XOR Data</a:t>
            </a:r>
          </a:p>
        </p:txBody>
      </p:sp>
      <p:cxnSp>
        <p:nvCxnSpPr>
          <p:cNvPr id="8"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9"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393757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AA6D5-4CE0-E64D-92AB-1005F1EFBACB}"/>
              </a:ext>
            </a:extLst>
          </p:cNvPr>
          <p:cNvSpPr>
            <a:spLocks noGrp="1"/>
          </p:cNvSpPr>
          <p:nvPr>
            <p:ph type="title"/>
          </p:nvPr>
        </p:nvSpPr>
        <p:spPr>
          <a:xfrm>
            <a:off x="672737" y="1444987"/>
            <a:ext cx="10515600" cy="488315"/>
          </a:xfrm>
        </p:spPr>
        <p:txBody>
          <a:bodyPr>
            <a:normAutofit/>
          </a:bodyPr>
          <a:lstStyle/>
          <a:p>
            <a:r>
              <a:rPr lang="en-US" sz="2600" dirty="0"/>
              <a:t>Why Multiple Hidden Layers?</a:t>
            </a:r>
          </a:p>
        </p:txBody>
      </p:sp>
      <p:sp>
        <p:nvSpPr>
          <p:cNvPr id="5" name="Content Placeholder 4">
            <a:extLst>
              <a:ext uri="{FF2B5EF4-FFF2-40B4-BE49-F238E27FC236}">
                <a16:creationId xmlns:a16="http://schemas.microsoft.com/office/drawing/2014/main" id="{1654C092-07C7-8747-A0B6-A7AE4E6A6CC7}"/>
              </a:ext>
            </a:extLst>
          </p:cNvPr>
          <p:cNvSpPr>
            <a:spLocks noGrp="1"/>
          </p:cNvSpPr>
          <p:nvPr>
            <p:ph idx="1"/>
          </p:nvPr>
        </p:nvSpPr>
        <p:spPr>
          <a:xfrm>
            <a:off x="1482500" y="1928948"/>
            <a:ext cx="10404700" cy="4767943"/>
          </a:xfrm>
        </p:spPr>
        <p:txBody>
          <a:bodyPr>
            <a:normAutofit lnSpcReduction="10000"/>
          </a:bodyPr>
          <a:lstStyle/>
          <a:p>
            <a:r>
              <a:rPr lang="en-US" sz="2600" dirty="0"/>
              <a:t>Activations at hidden layers can be viewed as </a:t>
            </a:r>
            <a:r>
              <a:rPr lang="en-US" sz="2600" b="1" u="sng" dirty="0"/>
              <a:t>features</a:t>
            </a:r>
            <a:r>
              <a:rPr lang="en-US" sz="2600" dirty="0"/>
              <a:t> extracted as functions of </a:t>
            </a:r>
            <a:r>
              <a:rPr lang="en-US" sz="2600" dirty="0" smtClean="0"/>
              <a:t>inputs.</a:t>
            </a:r>
            <a:endParaRPr lang="en-US" sz="2600" dirty="0"/>
          </a:p>
          <a:p>
            <a:r>
              <a:rPr lang="en-US" sz="2600" dirty="0"/>
              <a:t>Every hidden layer represents a level of </a:t>
            </a:r>
            <a:r>
              <a:rPr lang="en-US" sz="2600" dirty="0" smtClean="0"/>
              <a:t>abstraction.</a:t>
            </a:r>
            <a:endParaRPr lang="en-US" sz="2600" dirty="0"/>
          </a:p>
          <a:p>
            <a:pPr lvl="1"/>
            <a:r>
              <a:rPr lang="en-US" i="1" dirty="0"/>
              <a:t>Complex features are </a:t>
            </a:r>
            <a:r>
              <a:rPr lang="en-US" b="1" i="1" u="sng" dirty="0"/>
              <a:t>compositions</a:t>
            </a:r>
            <a:r>
              <a:rPr lang="en-US" i="1" dirty="0"/>
              <a:t> of simpler </a:t>
            </a:r>
            <a:r>
              <a:rPr lang="en-US" i="1" dirty="0" smtClean="0"/>
              <a:t>features.</a:t>
            </a:r>
            <a:endParaRPr lang="en-US" i="1" dirty="0"/>
          </a:p>
          <a:p>
            <a:pPr lvl="1"/>
            <a:endParaRPr lang="en-US" i="1" dirty="0"/>
          </a:p>
          <a:p>
            <a:pPr lvl="1"/>
            <a:endParaRPr lang="en-US" i="1" dirty="0"/>
          </a:p>
          <a:p>
            <a:pPr lvl="1"/>
            <a:endParaRPr lang="en-US" i="1" dirty="0"/>
          </a:p>
          <a:p>
            <a:pPr lvl="1"/>
            <a:endParaRPr lang="en-US" i="1" dirty="0"/>
          </a:p>
          <a:p>
            <a:pPr marL="457200" lvl="1" indent="0">
              <a:buNone/>
            </a:pPr>
            <a:endParaRPr lang="en-US" sz="2000" i="1" dirty="0" smtClean="0"/>
          </a:p>
          <a:p>
            <a:pPr marL="457200" lvl="1" indent="0">
              <a:buNone/>
            </a:pPr>
            <a:endParaRPr lang="en-US" sz="2000" i="1" dirty="0"/>
          </a:p>
          <a:p>
            <a:r>
              <a:rPr lang="en-US" sz="2600" dirty="0"/>
              <a:t>Number of layers is known as </a:t>
            </a:r>
            <a:r>
              <a:rPr lang="en-US" sz="2600" b="1" dirty="0"/>
              <a:t>depth</a:t>
            </a:r>
            <a:r>
              <a:rPr lang="en-US" sz="2600" dirty="0"/>
              <a:t> of </a:t>
            </a:r>
            <a:r>
              <a:rPr lang="en-US" sz="2600" dirty="0" smtClean="0"/>
              <a:t>ANN.</a:t>
            </a:r>
            <a:endParaRPr lang="en-US" sz="2600" dirty="0"/>
          </a:p>
          <a:p>
            <a:pPr lvl="1"/>
            <a:r>
              <a:rPr lang="en-US" i="1" dirty="0"/>
              <a:t>Deeper networks express complex hierarchy of </a:t>
            </a:r>
            <a:r>
              <a:rPr lang="en-US" i="1" dirty="0" smtClean="0"/>
              <a:t>features.</a:t>
            </a:r>
            <a:endParaRPr lang="en-US" i="1" dirty="0"/>
          </a:p>
        </p:txBody>
      </p:sp>
      <p:pic>
        <p:nvPicPr>
          <p:cNvPr id="6" name="Picture 5">
            <a:extLst>
              <a:ext uri="{FF2B5EF4-FFF2-40B4-BE49-F238E27FC236}">
                <a16:creationId xmlns:a16="http://schemas.microsoft.com/office/drawing/2014/main" id="{DF9113C5-5C10-8B40-B87A-3A5769A52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595" t="19235" r="8582" b="48436"/>
          <a:stretch>
            <a:fillRect/>
          </a:stretch>
        </p:blipFill>
        <p:spPr bwMode="auto">
          <a:xfrm>
            <a:off x="2177142" y="3751218"/>
            <a:ext cx="7931634" cy="1726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8"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25891909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28749" y="1476103"/>
            <a:ext cx="2214154" cy="533400"/>
          </a:xfrm>
        </p:spPr>
        <p:txBody>
          <a:bodyPr>
            <a:noAutofit/>
          </a:bodyPr>
          <a:lstStyle/>
          <a:p>
            <a:r>
              <a:rPr lang="en-US" altLang="en-US" sz="1800" b="1" dirty="0"/>
              <a:t>Multi-Layer Network </a:t>
            </a:r>
            <a:r>
              <a:rPr lang="en-US" altLang="en-US" sz="1800" b="1" dirty="0" smtClean="0"/>
              <a:t/>
            </a:r>
            <a:br>
              <a:rPr lang="en-US" altLang="en-US" sz="1800" b="1" dirty="0" smtClean="0"/>
            </a:br>
            <a:r>
              <a:rPr lang="en-US" altLang="en-US" sz="1800" b="1" dirty="0" smtClean="0"/>
              <a:t>Architecture:</a:t>
            </a:r>
            <a:endParaRPr lang="en-US" altLang="en-US" sz="1800" b="1" dirty="0"/>
          </a:p>
        </p:txBody>
      </p:sp>
      <p:pic>
        <p:nvPicPr>
          <p:cNvPr id="6" name="Picture 5">
            <a:extLst>
              <a:ext uri="{FF2B5EF4-FFF2-40B4-BE49-F238E27FC236}">
                <a16:creationId xmlns:a16="http://schemas.microsoft.com/office/drawing/2014/main" id="{9E5773F0-1697-5E4A-AA84-F3F3FADA5FAD}"/>
              </a:ext>
            </a:extLst>
          </p:cNvPr>
          <p:cNvPicPr>
            <a:picLocks noChangeAspect="1"/>
          </p:cNvPicPr>
          <p:nvPr/>
        </p:nvPicPr>
        <p:blipFill>
          <a:blip r:embed="rId2"/>
          <a:stretch>
            <a:fillRect/>
          </a:stretch>
        </p:blipFill>
        <p:spPr>
          <a:xfrm>
            <a:off x="4648201" y="4495801"/>
            <a:ext cx="3967201" cy="813785"/>
          </a:xfrm>
          <a:prstGeom prst="rect">
            <a:avLst/>
          </a:prstGeom>
        </p:spPr>
      </p:pic>
      <p:sp>
        <p:nvSpPr>
          <p:cNvPr id="7" name="TextBox 6">
            <a:extLst>
              <a:ext uri="{FF2B5EF4-FFF2-40B4-BE49-F238E27FC236}">
                <a16:creationId xmlns:a16="http://schemas.microsoft.com/office/drawing/2014/main" id="{F4A827D4-9138-A840-A783-818CD574AC2C}"/>
              </a:ext>
            </a:extLst>
          </p:cNvPr>
          <p:cNvSpPr txBox="1"/>
          <p:nvPr/>
        </p:nvSpPr>
        <p:spPr>
          <a:xfrm>
            <a:off x="2291952" y="5466650"/>
            <a:ext cx="2057400" cy="646331"/>
          </a:xfrm>
          <a:prstGeom prst="rect">
            <a:avLst/>
          </a:prstGeom>
          <a:noFill/>
        </p:spPr>
        <p:txBody>
          <a:bodyPr wrap="square" rtlCol="0">
            <a:spAutoFit/>
          </a:bodyPr>
          <a:lstStyle/>
          <a:p>
            <a:pPr algn="ctr"/>
            <a:r>
              <a:rPr lang="en-US" sz="1800" dirty="0"/>
              <a:t>Activation value at node </a:t>
            </a:r>
            <a:r>
              <a:rPr lang="en-US" sz="1800" dirty="0" err="1"/>
              <a:t>i</a:t>
            </a:r>
            <a:r>
              <a:rPr lang="en-US" sz="1800" dirty="0"/>
              <a:t> at layer l</a:t>
            </a:r>
            <a:endParaRPr lang="en-US" sz="1800" baseline="30000" dirty="0"/>
          </a:p>
        </p:txBody>
      </p:sp>
      <p:pic>
        <p:nvPicPr>
          <p:cNvPr id="8" name="Picture 7">
            <a:extLst>
              <a:ext uri="{FF2B5EF4-FFF2-40B4-BE49-F238E27FC236}">
                <a16:creationId xmlns:a16="http://schemas.microsoft.com/office/drawing/2014/main" id="{745CD011-69BC-4247-9F1B-945CC10CB89E}"/>
              </a:ext>
            </a:extLst>
          </p:cNvPr>
          <p:cNvPicPr>
            <a:picLocks noChangeAspect="1"/>
          </p:cNvPicPr>
          <p:nvPr/>
        </p:nvPicPr>
        <p:blipFill>
          <a:blip r:embed="rId3"/>
          <a:stretch>
            <a:fillRect/>
          </a:stretch>
        </p:blipFill>
        <p:spPr>
          <a:xfrm>
            <a:off x="2960915" y="1393372"/>
            <a:ext cx="5942419" cy="3048000"/>
          </a:xfrm>
          <a:prstGeom prst="rect">
            <a:avLst/>
          </a:prstGeom>
        </p:spPr>
      </p:pic>
      <p:sp>
        <p:nvSpPr>
          <p:cNvPr id="17" name="TextBox 16">
            <a:extLst>
              <a:ext uri="{FF2B5EF4-FFF2-40B4-BE49-F238E27FC236}">
                <a16:creationId xmlns:a16="http://schemas.microsoft.com/office/drawing/2014/main" id="{0D71096E-E36F-5D44-820D-E7C5629E1326}"/>
              </a:ext>
            </a:extLst>
          </p:cNvPr>
          <p:cNvSpPr txBox="1"/>
          <p:nvPr/>
        </p:nvSpPr>
        <p:spPr>
          <a:xfrm>
            <a:off x="4702969" y="5506326"/>
            <a:ext cx="1414463" cy="646331"/>
          </a:xfrm>
          <a:prstGeom prst="rect">
            <a:avLst/>
          </a:prstGeom>
          <a:noFill/>
        </p:spPr>
        <p:txBody>
          <a:bodyPr wrap="square" rtlCol="0">
            <a:spAutoFit/>
          </a:bodyPr>
          <a:lstStyle/>
          <a:p>
            <a:pPr algn="ctr"/>
            <a:r>
              <a:rPr lang="en-US" sz="1800" dirty="0"/>
              <a:t>Activation Function</a:t>
            </a:r>
            <a:endParaRPr lang="en-US" sz="1800" baseline="30000" dirty="0"/>
          </a:p>
        </p:txBody>
      </p:sp>
      <p:sp>
        <p:nvSpPr>
          <p:cNvPr id="18" name="TextBox 17">
            <a:extLst>
              <a:ext uri="{FF2B5EF4-FFF2-40B4-BE49-F238E27FC236}">
                <a16:creationId xmlns:a16="http://schemas.microsoft.com/office/drawing/2014/main" id="{A8BCFEC9-9B75-E746-BF88-46AB15A1E6A5}"/>
              </a:ext>
            </a:extLst>
          </p:cNvPr>
          <p:cNvSpPr txBox="1"/>
          <p:nvPr/>
        </p:nvSpPr>
        <p:spPr>
          <a:xfrm>
            <a:off x="6333550" y="5705557"/>
            <a:ext cx="2425302" cy="369332"/>
          </a:xfrm>
          <a:prstGeom prst="rect">
            <a:avLst/>
          </a:prstGeom>
          <a:noFill/>
        </p:spPr>
        <p:txBody>
          <a:bodyPr wrap="square" rtlCol="0">
            <a:spAutoFit/>
          </a:bodyPr>
          <a:lstStyle/>
          <a:p>
            <a:pPr algn="ctr"/>
            <a:r>
              <a:rPr lang="en-US" sz="1800" dirty="0"/>
              <a:t>Linear Predictor</a:t>
            </a:r>
            <a:endParaRPr lang="en-US" sz="1800" baseline="30000" dirty="0"/>
          </a:p>
        </p:txBody>
      </p:sp>
      <p:cxnSp>
        <p:nvCxnSpPr>
          <p:cNvPr id="19" name="Straight Arrow Connector 18">
            <a:extLst>
              <a:ext uri="{FF2B5EF4-FFF2-40B4-BE49-F238E27FC236}">
                <a16:creationId xmlns:a16="http://schemas.microsoft.com/office/drawing/2014/main" id="{F2C5C300-99C5-E840-948E-FD739FCE3F87}"/>
              </a:ext>
            </a:extLst>
          </p:cNvPr>
          <p:cNvCxnSpPr>
            <a:cxnSpLocks/>
          </p:cNvCxnSpPr>
          <p:nvPr/>
        </p:nvCxnSpPr>
        <p:spPr bwMode="auto">
          <a:xfrm flipV="1">
            <a:off x="5410200" y="4993180"/>
            <a:ext cx="0" cy="508986"/>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0440F1F1-3044-8341-9270-AE57716A4843}"/>
              </a:ext>
            </a:extLst>
          </p:cNvPr>
          <p:cNvCxnSpPr>
            <a:cxnSpLocks/>
            <a:stCxn id="7" idx="0"/>
            <a:endCxn id="6" idx="1"/>
          </p:cNvCxnSpPr>
          <p:nvPr/>
        </p:nvCxnSpPr>
        <p:spPr bwMode="auto">
          <a:xfrm flipV="1">
            <a:off x="3320652" y="4902693"/>
            <a:ext cx="1327548" cy="563956"/>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22" name="Left Brace 21">
            <a:extLst>
              <a:ext uri="{FF2B5EF4-FFF2-40B4-BE49-F238E27FC236}">
                <a16:creationId xmlns:a16="http://schemas.microsoft.com/office/drawing/2014/main" id="{947B9E7E-13C8-4343-B9D4-615E29005245}"/>
              </a:ext>
            </a:extLst>
          </p:cNvPr>
          <p:cNvSpPr/>
          <p:nvPr/>
        </p:nvSpPr>
        <p:spPr bwMode="auto">
          <a:xfrm rot="16200000">
            <a:off x="7342437" y="4550469"/>
            <a:ext cx="407531" cy="1828802"/>
          </a:xfrm>
          <a:prstGeom prst="leftBrace">
            <a:avLst>
              <a:gd name="adj1" fmla="val 110003"/>
              <a:gd name="adj2" fmla="val 52091"/>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buClrTx/>
            </a:pPr>
            <a:endParaRPr lang="en-US" b="1">
              <a:solidFill>
                <a:schemeClr val="tx1"/>
              </a:solidFill>
              <a:latin typeface="Arial" charset="0"/>
            </a:endParaRPr>
          </a:p>
        </p:txBody>
      </p:sp>
      <p:cxnSp>
        <p:nvCxnSpPr>
          <p:cNvPr id="11"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12"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3132619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P spid="18" grpId="0"/>
      <p:bldP spid="2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1A9B4-1ED2-1F4D-B518-3C9BF55F8FE6}"/>
              </a:ext>
            </a:extLst>
          </p:cNvPr>
          <p:cNvSpPr>
            <a:spLocks noGrp="1"/>
          </p:cNvSpPr>
          <p:nvPr>
            <p:ph type="title"/>
          </p:nvPr>
        </p:nvSpPr>
        <p:spPr>
          <a:xfrm>
            <a:off x="333103" y="1375955"/>
            <a:ext cx="10515600" cy="365760"/>
          </a:xfrm>
        </p:spPr>
        <p:txBody>
          <a:bodyPr>
            <a:noAutofit/>
          </a:bodyPr>
          <a:lstStyle/>
          <a:p>
            <a:r>
              <a:rPr lang="en-US" sz="2400" dirty="0"/>
              <a:t>Activation </a:t>
            </a:r>
            <a:r>
              <a:rPr lang="en-US" sz="2400" dirty="0" smtClean="0"/>
              <a:t>Functions:</a:t>
            </a:r>
            <a:endParaRPr lang="en-US" sz="2400" dirty="0"/>
          </a:p>
        </p:txBody>
      </p:sp>
      <p:pic>
        <p:nvPicPr>
          <p:cNvPr id="4" name="Picture 5">
            <a:extLst>
              <a:ext uri="{FF2B5EF4-FFF2-40B4-BE49-F238E27FC236}">
                <a16:creationId xmlns:a16="http://schemas.microsoft.com/office/drawing/2014/main" id="{F87F4F65-24C3-E744-9C6A-D9A72C2C5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669" y="2954382"/>
            <a:ext cx="4691743" cy="3518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 name="Picture 4">
            <a:extLst>
              <a:ext uri="{FF2B5EF4-FFF2-40B4-BE49-F238E27FC236}">
                <a16:creationId xmlns:a16="http://schemas.microsoft.com/office/drawing/2014/main" id="{711E6844-0913-974D-B1F6-7F6DEB7497B4}"/>
              </a:ext>
            </a:extLst>
          </p:cNvPr>
          <p:cNvPicPr>
            <a:picLocks noChangeAspect="1"/>
          </p:cNvPicPr>
          <p:nvPr/>
        </p:nvPicPr>
        <p:blipFill>
          <a:blip r:embed="rId4"/>
          <a:stretch>
            <a:fillRect/>
          </a:stretch>
        </p:blipFill>
        <p:spPr>
          <a:xfrm>
            <a:off x="1726475" y="1970781"/>
            <a:ext cx="3725091" cy="764121"/>
          </a:xfrm>
          <a:prstGeom prst="rect">
            <a:avLst/>
          </a:prstGeom>
        </p:spPr>
      </p:pic>
      <p:pic>
        <p:nvPicPr>
          <p:cNvPr id="3" name="Picture 2"/>
          <p:cNvPicPr>
            <a:picLocks noChangeAspect="1"/>
          </p:cNvPicPr>
          <p:nvPr/>
        </p:nvPicPr>
        <p:blipFill>
          <a:blip r:embed="rId5"/>
          <a:stretch>
            <a:fillRect/>
          </a:stretch>
        </p:blipFill>
        <p:spPr>
          <a:xfrm>
            <a:off x="6483531" y="3624944"/>
            <a:ext cx="2863800" cy="1057275"/>
          </a:xfrm>
          <a:prstGeom prst="rect">
            <a:avLst/>
          </a:prstGeom>
        </p:spPr>
      </p:pic>
      <p:pic>
        <p:nvPicPr>
          <p:cNvPr id="6" name="Picture 5">
            <a:extLst>
              <a:ext uri="{FF2B5EF4-FFF2-40B4-BE49-F238E27FC236}">
                <a16:creationId xmlns:a16="http://schemas.microsoft.com/office/drawing/2014/main" id="{8D878394-7F36-CD48-991E-F0151F8A1892}"/>
              </a:ext>
            </a:extLst>
          </p:cNvPr>
          <p:cNvPicPr>
            <a:picLocks noChangeAspect="1"/>
          </p:cNvPicPr>
          <p:nvPr/>
        </p:nvPicPr>
        <p:blipFill>
          <a:blip r:embed="rId6"/>
          <a:stretch>
            <a:fillRect/>
          </a:stretch>
        </p:blipFill>
        <p:spPr>
          <a:xfrm>
            <a:off x="6818618" y="4861561"/>
            <a:ext cx="2351509" cy="651187"/>
          </a:xfrm>
          <a:prstGeom prst="rect">
            <a:avLst/>
          </a:prstGeom>
        </p:spPr>
      </p:pic>
      <p:cxnSp>
        <p:nvCxnSpPr>
          <p:cNvPr id="7"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8"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35178876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87" name="Rectangle 3"/>
              <p:cNvSpPr>
                <a:spLocks noGrp="1" noChangeArrowheads="1"/>
              </p:cNvSpPr>
              <p:nvPr>
                <p:ph type="body" idx="1"/>
              </p:nvPr>
            </p:nvSpPr>
            <p:spPr>
              <a:xfrm>
                <a:off x="672737" y="1477280"/>
                <a:ext cx="10515600" cy="4688387"/>
              </a:xfrm>
            </p:spPr>
            <p:txBody>
              <a:bodyPr>
                <a:normAutofit lnSpcReduction="10000"/>
              </a:bodyPr>
              <a:lstStyle/>
              <a:p>
                <a:pPr marL="50800" indent="0">
                  <a:lnSpc>
                    <a:spcPct val="90000"/>
                  </a:lnSpc>
                  <a:buNone/>
                </a:pPr>
                <a:r>
                  <a:rPr lang="en-US" altLang="en-US" dirty="0" smtClean="0"/>
                  <a:t>Learning Multi-layer Neural Networks:</a:t>
                </a:r>
              </a:p>
              <a:p>
                <a:pPr marL="50800" indent="0">
                  <a:lnSpc>
                    <a:spcPct val="90000"/>
                  </a:lnSpc>
                  <a:buNone/>
                </a:pPr>
                <a:endParaRPr lang="en-US" altLang="en-US" dirty="0" smtClean="0"/>
              </a:p>
              <a:p>
                <a:pPr>
                  <a:lnSpc>
                    <a:spcPct val="90000"/>
                  </a:lnSpc>
                </a:pPr>
                <a:r>
                  <a:rPr lang="en-US" altLang="en-US" dirty="0" smtClean="0"/>
                  <a:t>Can </a:t>
                </a:r>
                <a:r>
                  <a:rPr lang="en-US" altLang="en-US" dirty="0"/>
                  <a:t>we apply perceptron learning rule to each node, including hidden nodes?</a:t>
                </a:r>
              </a:p>
              <a:p>
                <a:pPr lvl="1">
                  <a:lnSpc>
                    <a:spcPct val="90000"/>
                  </a:lnSpc>
                </a:pPr>
                <a:r>
                  <a:rPr lang="en-US" altLang="en-US" sz="2800" dirty="0"/>
                  <a:t>Perceptron learning rule computes error term e = y - </a:t>
                </a:r>
                <a14:m>
                  <m:oMath xmlns:m="http://schemas.openxmlformats.org/officeDocument/2006/math">
                    <m:acc>
                      <m:accPr>
                        <m:chr m:val="̂"/>
                        <m:ctrlPr>
                          <a:rPr lang="en-US" altLang="en-US" sz="2800" i="1" dirty="0">
                            <a:latin typeface="Cambria Math" panose="02040503050406030204" pitchFamily="18" charset="0"/>
                          </a:rPr>
                        </m:ctrlPr>
                      </m:accPr>
                      <m:e>
                        <m:r>
                          <a:rPr lang="en-US" altLang="en-US" sz="2800" i="1" dirty="0">
                            <a:latin typeface="Cambria Math" panose="02040503050406030204" pitchFamily="18" charset="0"/>
                          </a:rPr>
                          <m:t>𝑦</m:t>
                        </m:r>
                      </m:e>
                    </m:acc>
                  </m:oMath>
                </a14:m>
                <a:r>
                  <a:rPr lang="en-US" altLang="en-US" sz="2800" dirty="0"/>
                  <a:t> and updates weights accordingly</a:t>
                </a:r>
              </a:p>
              <a:p>
                <a:pPr marL="1254125" lvl="2" indent="-339725"/>
                <a:r>
                  <a:rPr lang="en-US" altLang="en-US" sz="2400" dirty="0"/>
                  <a:t>Problem: how to determine the true value of y for hidden nodes?</a:t>
                </a:r>
              </a:p>
              <a:p>
                <a:pPr lvl="1">
                  <a:lnSpc>
                    <a:spcPct val="90000"/>
                  </a:lnSpc>
                </a:pPr>
                <a:r>
                  <a:rPr lang="en-US" altLang="en-US" sz="2800" dirty="0"/>
                  <a:t>Approximate error in hidden nodes by error in the output nodes</a:t>
                </a:r>
              </a:p>
              <a:p>
                <a:pPr lvl="2">
                  <a:lnSpc>
                    <a:spcPct val="90000"/>
                  </a:lnSpc>
                </a:pPr>
                <a:r>
                  <a:rPr lang="en-US" altLang="en-US" sz="2400" dirty="0"/>
                  <a:t> Problem: </a:t>
                </a:r>
              </a:p>
              <a:p>
                <a:pPr lvl="3">
                  <a:lnSpc>
                    <a:spcPct val="90000"/>
                  </a:lnSpc>
                </a:pPr>
                <a:r>
                  <a:rPr lang="en-US" altLang="en-US" sz="2100" dirty="0"/>
                  <a:t>Not clear how adjustment in the hidden nodes affect overall error </a:t>
                </a:r>
              </a:p>
              <a:p>
                <a:pPr lvl="3">
                  <a:lnSpc>
                    <a:spcPct val="90000"/>
                  </a:lnSpc>
                </a:pPr>
                <a:r>
                  <a:rPr lang="en-US" altLang="en-US" sz="2100" dirty="0"/>
                  <a:t>No guarantee of convergence to optimal solution</a:t>
                </a:r>
              </a:p>
            </p:txBody>
          </p:sp>
        </mc:Choice>
        <mc:Fallback xmlns="">
          <p:sp>
            <p:nvSpPr>
              <p:cNvPr id="16387" name="Rectangle 3"/>
              <p:cNvSpPr>
                <a:spLocks noGrp="1" noRot="1" noChangeAspect="1" noMove="1" noResize="1" noEditPoints="1" noAdjustHandles="1" noChangeArrowheads="1" noChangeShapeType="1" noTextEdit="1"/>
              </p:cNvSpPr>
              <p:nvPr>
                <p:ph type="body" idx="1"/>
              </p:nvPr>
            </p:nvSpPr>
            <p:spPr>
              <a:xfrm>
                <a:off x="672737" y="1477280"/>
                <a:ext cx="10515600" cy="4688387"/>
              </a:xfrm>
              <a:blipFill>
                <a:blip r:embed="rId2"/>
                <a:stretch>
                  <a:fillRect l="-696" t="-130"/>
                </a:stretch>
              </a:blipFill>
            </p:spPr>
            <p:txBody>
              <a:bodyPr/>
              <a:lstStyle/>
              <a:p>
                <a:r>
                  <a:rPr lang="en-US">
                    <a:noFill/>
                  </a:rPr>
                  <a:t> </a:t>
                </a:r>
              </a:p>
            </p:txBody>
          </p:sp>
        </mc:Fallback>
      </mc:AlternateContent>
      <p:cxnSp>
        <p:nvCxnSpPr>
          <p:cNvPr id="5"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6"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34763953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body" sz="half" idx="4294967295"/>
          </p:nvPr>
        </p:nvSpPr>
        <p:spPr>
          <a:xfrm>
            <a:off x="764177" y="1624149"/>
            <a:ext cx="8534400" cy="381000"/>
          </a:xfrm>
          <a:noFill/>
          <a:ln>
            <a:noFill/>
          </a:ln>
        </p:spPr>
        <p:txBody>
          <a:bodyPr spcFirstLastPara="1" wrap="square" lIns="91425" tIns="45700" rIns="91425" bIns="45700" anchor="t" anchorCtr="0">
            <a:noAutofit/>
          </a:bodyPr>
          <a:lstStyle/>
          <a:p>
            <a:pPr>
              <a:lnSpc>
                <a:spcPct val="100000"/>
              </a:lnSpc>
              <a:spcBef>
                <a:spcPts val="0"/>
              </a:spcBef>
              <a:buClr>
                <a:srgbClr val="000000"/>
              </a:buClr>
              <a:buSzPct val="100000"/>
            </a:pPr>
            <a:r>
              <a:rPr lang="en-US" altLang="en-US" sz="2400" dirty="0">
                <a:solidFill>
                  <a:schemeClr val="tx1"/>
                </a:solidFill>
                <a:latin typeface="Calibri" panose="020F0502020204030204" pitchFamily="34" charset="0"/>
                <a:ea typeface="Arial"/>
                <a:cs typeface="Calibri" panose="020F0502020204030204" pitchFamily="34" charset="0"/>
              </a:rPr>
              <a:t>One Possible </a:t>
            </a:r>
            <a:r>
              <a:rPr lang="en-US" altLang="en-US" sz="2400" dirty="0" smtClean="0">
                <a:solidFill>
                  <a:schemeClr val="tx1"/>
                </a:solidFill>
                <a:latin typeface="Calibri" panose="020F0502020204030204" pitchFamily="34" charset="0"/>
                <a:ea typeface="Arial"/>
                <a:cs typeface="Calibri" panose="020F0502020204030204" pitchFamily="34" charset="0"/>
              </a:rPr>
              <a:t>Solution:</a:t>
            </a:r>
            <a:endParaRPr lang="en-US" altLang="en-US" sz="2400" dirty="0">
              <a:solidFill>
                <a:schemeClr val="tx1"/>
              </a:solidFill>
              <a:latin typeface="Calibri" panose="020F0502020204030204" pitchFamily="34" charset="0"/>
              <a:ea typeface="Arial"/>
              <a:cs typeface="Calibri" panose="020F0502020204030204" pitchFamily="34" charset="0"/>
            </a:endParaRPr>
          </a:p>
        </p:txBody>
      </p:sp>
      <p:graphicFrame>
        <p:nvGraphicFramePr>
          <p:cNvPr id="7171" name="Object 2"/>
          <p:cNvGraphicFramePr>
            <a:graphicFrameLocks noGrp="1" noChangeAspect="1"/>
          </p:cNvGraphicFramePr>
          <p:nvPr>
            <p:ph sz="half" idx="4294967295"/>
            <p:extLst>
              <p:ext uri="{D42A27DB-BD31-4B8C-83A1-F6EECF244321}">
                <p14:modId xmlns:p14="http://schemas.microsoft.com/office/powerpoint/2010/main" val="805858841"/>
              </p:ext>
            </p:extLst>
          </p:nvPr>
        </p:nvGraphicFramePr>
        <p:xfrm>
          <a:off x="3570515" y="2514478"/>
          <a:ext cx="4060372" cy="3831711"/>
        </p:xfrm>
        <a:graphic>
          <a:graphicData uri="http://schemas.openxmlformats.org/presentationml/2006/ole">
            <mc:AlternateContent xmlns:mc="http://schemas.openxmlformats.org/markup-compatibility/2006">
              <mc:Choice xmlns:v="urn:schemas-microsoft-com:vml" Requires="v">
                <p:oleObj spid="_x0000_s8234" name="Visio" r:id="rId3" imgW="7442200" imgH="7023100" progId="Visio.Drawing.6">
                  <p:embed/>
                </p:oleObj>
              </mc:Choice>
              <mc:Fallback>
                <p:oleObj name="Visio" r:id="rId3" imgW="7442200" imgH="7023100" progId="Visio.Drawing.6">
                  <p:embed/>
                  <p:pic>
                    <p:nvPicPr>
                      <p:cNvPr id="7171"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515" y="2514478"/>
                        <a:ext cx="4060372" cy="3831711"/>
                      </a:xfrm>
                      <a:prstGeom prst="rect">
                        <a:avLst/>
                      </a:prstGeom>
                      <a:noFill/>
                      <a:ln>
                        <a:noFill/>
                      </a:ln>
                      <a:effectLst/>
                      <a:extLst/>
                    </p:spPr>
                  </p:pic>
                </p:oleObj>
              </mc:Fallback>
            </mc:AlternateContent>
          </a:graphicData>
        </a:graphic>
      </p:graphicFrame>
      <p:cxnSp>
        <p:nvCxnSpPr>
          <p:cNvPr id="6" name="Google Shape;91;p1"/>
          <p:cNvCxnSpPr/>
          <p:nvPr/>
        </p:nvCxnSpPr>
        <p:spPr>
          <a:xfrm>
            <a:off x="764821" y="1165345"/>
            <a:ext cx="11008132" cy="8533"/>
          </a:xfrm>
          <a:prstGeom prst="straightConnector1">
            <a:avLst/>
          </a:prstGeom>
          <a:noFill/>
          <a:ln w="9525" cap="flat" cmpd="sng">
            <a:solidFill>
              <a:srgbClr val="0000FF"/>
            </a:solidFill>
            <a:prstDash val="solid"/>
            <a:round/>
            <a:headEnd type="none" w="med" len="med"/>
            <a:tailEnd type="none" w="med" len="med"/>
          </a:ln>
        </p:spPr>
      </p:cxnSp>
      <p:sp>
        <p:nvSpPr>
          <p:cNvPr id="7" name="Google Shape;96;gc29bfa9761_0_10"/>
          <p:cNvSpPr txBox="1">
            <a:spLocks/>
          </p:cNvSpPr>
          <p:nvPr/>
        </p:nvSpPr>
        <p:spPr>
          <a:xfrm>
            <a:off x="982698" y="252547"/>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302900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3697" y="1235983"/>
            <a:ext cx="3786051" cy="470898"/>
          </a:xfrm>
        </p:spPr>
        <p:txBody>
          <a:bodyPr>
            <a:noAutofit/>
          </a:bodyPr>
          <a:lstStyle/>
          <a:p>
            <a:r>
              <a:rPr lang="en-US" sz="2400" dirty="0"/>
              <a:t>Gradient </a:t>
            </a:r>
            <a:r>
              <a:rPr lang="en-US" sz="2400" dirty="0" smtClean="0"/>
              <a:t>Descent method:</a:t>
            </a:r>
            <a:endParaRPr lang="en-US" sz="2400" dirty="0"/>
          </a:p>
        </p:txBody>
      </p:sp>
      <p:sp>
        <p:nvSpPr>
          <p:cNvPr id="3" name="Content Placeholder 2"/>
          <p:cNvSpPr>
            <a:spLocks noGrp="1"/>
          </p:cNvSpPr>
          <p:nvPr>
            <p:ph idx="1"/>
          </p:nvPr>
        </p:nvSpPr>
        <p:spPr>
          <a:xfrm>
            <a:off x="838200" y="1825624"/>
            <a:ext cx="10953206" cy="4636135"/>
          </a:xfrm>
        </p:spPr>
        <p:txBody>
          <a:bodyPr>
            <a:normAutofit fontScale="92500" lnSpcReduction="10000"/>
          </a:bodyPr>
          <a:lstStyle/>
          <a:p>
            <a:r>
              <a:rPr lang="en-US" sz="2400" dirty="0"/>
              <a:t>Loss Function to measure errors across all training points</a:t>
            </a:r>
          </a:p>
          <a:p>
            <a:endParaRPr lang="en-US" sz="2400" dirty="0"/>
          </a:p>
          <a:p>
            <a:endParaRPr lang="en-US" sz="2400" dirty="0"/>
          </a:p>
          <a:p>
            <a:pPr lvl="1"/>
            <a:endParaRPr lang="en-US" sz="1200" dirty="0"/>
          </a:p>
          <a:p>
            <a:pPr lvl="0"/>
            <a:r>
              <a:rPr lang="en-US" sz="2400" dirty="0">
                <a:solidFill>
                  <a:srgbClr val="000000"/>
                </a:solidFill>
              </a:rPr>
              <a:t>Gradient descent: Update parameters in the direction of “maximum descent” in the loss function across all points</a:t>
            </a:r>
          </a:p>
          <a:p>
            <a:pPr lvl="0"/>
            <a:endParaRPr lang="en-US" sz="2400" dirty="0">
              <a:solidFill>
                <a:srgbClr val="000000"/>
              </a:solidFill>
            </a:endParaRPr>
          </a:p>
          <a:p>
            <a:pPr lvl="0"/>
            <a:endParaRPr lang="en-US" sz="2400" dirty="0">
              <a:solidFill>
                <a:srgbClr val="000000"/>
              </a:solidFill>
            </a:endParaRPr>
          </a:p>
          <a:p>
            <a:pPr lvl="0"/>
            <a:endParaRPr lang="en-US" sz="2400" dirty="0">
              <a:solidFill>
                <a:srgbClr val="000000"/>
              </a:solidFill>
            </a:endParaRPr>
          </a:p>
          <a:p>
            <a:pPr lvl="0"/>
            <a:endParaRPr lang="en-US" sz="2400" dirty="0">
              <a:solidFill>
                <a:srgbClr val="000000"/>
              </a:solidFill>
            </a:endParaRPr>
          </a:p>
          <a:p>
            <a:pPr lvl="0"/>
            <a:r>
              <a:rPr lang="en-US" altLang="en-US" sz="2000" dirty="0"/>
              <a:t>Stochastic gradient descent (SGD): update the weight for every instance (minibatch SGD: update over min-batches of instances)</a:t>
            </a:r>
            <a:endParaRPr lang="en-US" sz="2000" dirty="0">
              <a:solidFill>
                <a:srgbClr val="000000"/>
              </a:solidFill>
            </a:endParaRPr>
          </a:p>
          <a:p>
            <a:pPr lvl="1"/>
            <a:endParaRPr lang="en-US" dirty="0"/>
          </a:p>
        </p:txBody>
      </p:sp>
      <p:pic>
        <p:nvPicPr>
          <p:cNvPr id="4" name="Picture 3"/>
          <p:cNvPicPr>
            <a:picLocks noChangeAspect="1"/>
          </p:cNvPicPr>
          <p:nvPr/>
        </p:nvPicPr>
        <p:blipFill>
          <a:blip r:embed="rId2"/>
          <a:stretch>
            <a:fillRect/>
          </a:stretch>
        </p:blipFill>
        <p:spPr>
          <a:xfrm>
            <a:off x="2483483" y="2264206"/>
            <a:ext cx="3386137" cy="1039224"/>
          </a:xfrm>
          <a:prstGeom prst="rect">
            <a:avLst/>
          </a:prstGeom>
        </p:spPr>
      </p:pic>
      <p:pic>
        <p:nvPicPr>
          <p:cNvPr id="5" name="Picture 4"/>
          <p:cNvPicPr>
            <a:picLocks noChangeAspect="1"/>
          </p:cNvPicPr>
          <p:nvPr/>
        </p:nvPicPr>
        <p:blipFill>
          <a:blip r:embed="rId3"/>
          <a:stretch>
            <a:fillRect/>
          </a:stretch>
        </p:blipFill>
        <p:spPr>
          <a:xfrm>
            <a:off x="8948468" y="1742177"/>
            <a:ext cx="2895189" cy="435488"/>
          </a:xfrm>
          <a:prstGeom prst="rect">
            <a:avLst/>
          </a:prstGeom>
        </p:spPr>
      </p:pic>
      <p:pic>
        <p:nvPicPr>
          <p:cNvPr id="6" name="Picture 5"/>
          <p:cNvPicPr>
            <a:picLocks noChangeAspect="1"/>
          </p:cNvPicPr>
          <p:nvPr/>
        </p:nvPicPr>
        <p:blipFill>
          <a:blip r:embed="rId4"/>
          <a:stretch>
            <a:fillRect/>
          </a:stretch>
        </p:blipFill>
        <p:spPr>
          <a:xfrm>
            <a:off x="2551611" y="4067070"/>
            <a:ext cx="2467866" cy="1337376"/>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6605187" y="4165651"/>
                <a:ext cx="1846531" cy="400110"/>
              </a:xfrm>
              <a:prstGeom prst="rect">
                <a:avLst/>
              </a:prstGeom>
              <a:noFill/>
            </p:spPr>
            <p:txBody>
              <a:bodyPr wrap="none" rtlCol="0">
                <a:spAutoFit/>
              </a:bodyPr>
              <a:lstStyle/>
              <a:p>
                <a14:m>
                  <m:oMath xmlns:m="http://schemas.openxmlformats.org/officeDocument/2006/math">
                    <m:r>
                      <a:rPr lang="en-US" sz="2000" i="1">
                        <a:latin typeface="Cambria Math" panose="02040503050406030204" pitchFamily="18" charset="0"/>
                      </a:rPr>
                      <m:t>𝜆</m:t>
                    </m:r>
                  </m:oMath>
                </a14:m>
                <a:r>
                  <a:rPr lang="en-US" sz="2000" dirty="0"/>
                  <a:t>: </a:t>
                </a:r>
                <a:r>
                  <a:rPr lang="en-US" sz="2000" dirty="0" smtClean="0">
                    <a:latin typeface="Calibri" panose="020F0502020204030204" pitchFamily="34" charset="0"/>
                    <a:cs typeface="Calibri" panose="020F0502020204030204" pitchFamily="34" charset="0"/>
                  </a:rPr>
                  <a:t>Learning </a:t>
                </a:r>
                <a:r>
                  <a:rPr lang="en-US" sz="2000" dirty="0">
                    <a:latin typeface="Calibri" panose="020F0502020204030204" pitchFamily="34" charset="0"/>
                    <a:cs typeface="Calibri" panose="020F0502020204030204" pitchFamily="34" charset="0"/>
                  </a:rPr>
                  <a:t>rate</a:t>
                </a:r>
              </a:p>
            </p:txBody>
          </p:sp>
        </mc:Choice>
        <mc:Fallback xmlns="">
          <p:sp>
            <p:nvSpPr>
              <p:cNvPr id="7" name="TextBox 6"/>
              <p:cNvSpPr txBox="1">
                <a:spLocks noRot="1" noChangeAspect="1" noMove="1" noResize="1" noEditPoints="1" noAdjustHandles="1" noChangeArrowheads="1" noChangeShapeType="1" noTextEdit="1"/>
              </p:cNvSpPr>
              <p:nvPr/>
            </p:nvSpPr>
            <p:spPr>
              <a:xfrm>
                <a:off x="6605187" y="4165651"/>
                <a:ext cx="1846531" cy="400110"/>
              </a:xfrm>
              <a:prstGeom prst="rect">
                <a:avLst/>
              </a:prstGeom>
              <a:blipFill>
                <a:blip r:embed="rId5"/>
                <a:stretch>
                  <a:fillRect t="-9091" r="-2649" b="-25758"/>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C16DCFCB-C9DA-FB4D-99BE-50FC2D0A59F4}"/>
              </a:ext>
            </a:extLst>
          </p:cNvPr>
          <p:cNvSpPr/>
          <p:nvPr/>
        </p:nvSpPr>
        <p:spPr>
          <a:xfrm>
            <a:off x="9399887" y="1295136"/>
            <a:ext cx="1837362" cy="400110"/>
          </a:xfrm>
          <a:prstGeom prst="rect">
            <a:avLst/>
          </a:prstGeom>
        </p:spPr>
        <p:txBody>
          <a:bodyPr wrap="none">
            <a:spAutoFit/>
          </a:bodyPr>
          <a:lstStyle/>
          <a:p>
            <a:pPr lvl="1">
              <a:spcBef>
                <a:spcPct val="10000"/>
              </a:spcBef>
              <a:spcAft>
                <a:spcPts val="400"/>
              </a:spcAft>
              <a:buClr>
                <a:srgbClr val="0C7B9C"/>
              </a:buClr>
              <a:buSzPct val="100000"/>
            </a:pPr>
            <a:r>
              <a:rPr lang="en-US" sz="2000" dirty="0"/>
              <a:t>Squared Loss:</a:t>
            </a:r>
          </a:p>
        </p:txBody>
      </p:sp>
      <p:cxnSp>
        <p:nvCxnSpPr>
          <p:cNvPr id="9"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10"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91867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018" y="1662703"/>
            <a:ext cx="1556655" cy="462190"/>
          </a:xfrm>
        </p:spPr>
        <p:txBody>
          <a:bodyPr>
            <a:noAutofit/>
          </a:bodyPr>
          <a:lstStyle/>
          <a:p>
            <a:r>
              <a:rPr lang="en-US" sz="2000" dirty="0"/>
              <a:t>Computing </a:t>
            </a:r>
            <a:r>
              <a:rPr lang="en-US" sz="2000" dirty="0" smtClean="0"/>
              <a:t/>
            </a:r>
            <a:br>
              <a:rPr lang="en-US" sz="2000" dirty="0" smtClean="0"/>
            </a:br>
            <a:r>
              <a:rPr lang="en-US" sz="2000" dirty="0" smtClean="0"/>
              <a:t>Gradients:</a:t>
            </a:r>
            <a:endParaRPr lang="en-US" sz="2000" dirty="0"/>
          </a:p>
        </p:txBody>
      </p:sp>
      <p:sp>
        <p:nvSpPr>
          <p:cNvPr id="3" name="Content Placeholder 2"/>
          <p:cNvSpPr>
            <a:spLocks noGrp="1"/>
          </p:cNvSpPr>
          <p:nvPr>
            <p:ph idx="1"/>
          </p:nvPr>
        </p:nvSpPr>
        <p:spPr/>
        <p:txBody>
          <a:bodyPr/>
          <a:lstStyle/>
          <a:p>
            <a:endParaRPr lang="en-US" sz="2400" dirty="0"/>
          </a:p>
          <a:p>
            <a:endParaRPr lang="en-US" sz="2400" dirty="0"/>
          </a:p>
          <a:p>
            <a:r>
              <a:rPr lang="en-US" sz="2400" dirty="0"/>
              <a:t>Using chain rule of differentiation (on a single instance):</a:t>
            </a:r>
          </a:p>
          <a:p>
            <a:endParaRPr lang="en-US" sz="2400" dirty="0"/>
          </a:p>
          <a:p>
            <a:endParaRPr lang="en-US" sz="3200" dirty="0"/>
          </a:p>
          <a:p>
            <a:r>
              <a:rPr lang="en-US" sz="2400" dirty="0"/>
              <a:t>For sigmoid activation function:</a:t>
            </a:r>
          </a:p>
          <a:p>
            <a:endParaRPr lang="en-US" sz="2400" dirty="0"/>
          </a:p>
          <a:p>
            <a:endParaRPr lang="en-US" sz="2400" dirty="0"/>
          </a:p>
          <a:p>
            <a:endParaRPr lang="en-US" sz="2400" dirty="0"/>
          </a:p>
          <a:p>
            <a:pPr marL="0" indent="0">
              <a:buNone/>
            </a:pPr>
            <a:endParaRPr lang="en-US" sz="2400" dirty="0"/>
          </a:p>
        </p:txBody>
      </p:sp>
      <p:pic>
        <p:nvPicPr>
          <p:cNvPr id="4" name="Picture 3"/>
          <p:cNvPicPr>
            <a:picLocks noChangeAspect="1"/>
          </p:cNvPicPr>
          <p:nvPr/>
        </p:nvPicPr>
        <p:blipFill>
          <a:blip r:embed="rId2"/>
          <a:stretch>
            <a:fillRect/>
          </a:stretch>
        </p:blipFill>
        <p:spPr>
          <a:xfrm>
            <a:off x="2129245" y="1568550"/>
            <a:ext cx="3116494" cy="1006620"/>
          </a:xfrm>
          <a:prstGeom prst="rect">
            <a:avLst/>
          </a:prstGeom>
        </p:spPr>
      </p:pic>
      <p:pic>
        <p:nvPicPr>
          <p:cNvPr id="5" name="Picture 4"/>
          <p:cNvPicPr>
            <a:picLocks noChangeAspect="1"/>
          </p:cNvPicPr>
          <p:nvPr/>
        </p:nvPicPr>
        <p:blipFill>
          <a:blip r:embed="rId3"/>
          <a:stretch>
            <a:fillRect/>
          </a:stretch>
        </p:blipFill>
        <p:spPr>
          <a:xfrm>
            <a:off x="3383281" y="3392007"/>
            <a:ext cx="3543300" cy="789190"/>
          </a:xfrm>
          <a:prstGeom prst="rect">
            <a:avLst/>
          </a:prstGeom>
        </p:spPr>
      </p:pic>
      <p:pic>
        <p:nvPicPr>
          <p:cNvPr id="6" name="Picture 5">
            <a:extLst>
              <a:ext uri="{FF2B5EF4-FFF2-40B4-BE49-F238E27FC236}">
                <a16:creationId xmlns:a16="http://schemas.microsoft.com/office/drawing/2014/main" id="{711E6844-0913-974D-B1F6-7F6DEB7497B4}"/>
              </a:ext>
            </a:extLst>
          </p:cNvPr>
          <p:cNvPicPr>
            <a:picLocks noChangeAspect="1"/>
          </p:cNvPicPr>
          <p:nvPr/>
        </p:nvPicPr>
        <p:blipFill>
          <a:blip r:embed="rId4"/>
          <a:stretch>
            <a:fillRect/>
          </a:stretch>
        </p:blipFill>
        <p:spPr>
          <a:xfrm>
            <a:off x="6298825" y="1702526"/>
            <a:ext cx="3506130" cy="719206"/>
          </a:xfrm>
          <a:prstGeom prst="rect">
            <a:avLst/>
          </a:prstGeom>
        </p:spPr>
      </p:pic>
      <p:pic>
        <p:nvPicPr>
          <p:cNvPr id="7" name="Picture 6"/>
          <p:cNvPicPr>
            <a:picLocks noChangeAspect="1"/>
          </p:cNvPicPr>
          <p:nvPr/>
        </p:nvPicPr>
        <p:blipFill>
          <a:blip r:embed="rId5"/>
          <a:stretch>
            <a:fillRect/>
          </a:stretch>
        </p:blipFill>
        <p:spPr>
          <a:xfrm>
            <a:off x="3378926" y="4920035"/>
            <a:ext cx="4080783" cy="1494371"/>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7478445" y="1172383"/>
                <a:ext cx="900568"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200" i="1">
                              <a:latin typeface="Cambria Math" panose="02040503050406030204" pitchFamily="18" charset="0"/>
                            </a:rPr>
                          </m:ctrlPr>
                        </m:accPr>
                        <m:e>
                          <m:r>
                            <a:rPr lang="en-US" sz="2200" i="1">
                              <a:latin typeface="Cambria Math" panose="02040503050406030204" pitchFamily="18" charset="0"/>
                            </a:rPr>
                            <m:t>𝑦</m:t>
                          </m:r>
                        </m:e>
                      </m:acc>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𝐿</m:t>
                          </m:r>
                        </m:sup>
                      </m:sSup>
                    </m:oMath>
                  </m:oMathPara>
                </a14:m>
                <a:endParaRPr lang="en-US" sz="2200" dirty="0"/>
              </a:p>
            </p:txBody>
          </p:sp>
        </mc:Choice>
        <mc:Fallback xmlns="">
          <p:sp>
            <p:nvSpPr>
              <p:cNvPr id="8" name="TextBox 7"/>
              <p:cNvSpPr txBox="1">
                <a:spLocks noRot="1" noChangeAspect="1" noMove="1" noResize="1" noEditPoints="1" noAdjustHandles="1" noChangeArrowheads="1" noChangeShapeType="1" noTextEdit="1"/>
              </p:cNvSpPr>
              <p:nvPr/>
            </p:nvSpPr>
            <p:spPr>
              <a:xfrm>
                <a:off x="7478445" y="1172383"/>
                <a:ext cx="900568" cy="338554"/>
              </a:xfrm>
              <a:prstGeom prst="rect">
                <a:avLst/>
              </a:prstGeom>
              <a:blipFill>
                <a:blip r:embed="rId6"/>
                <a:stretch>
                  <a:fillRect l="-6757" t="-12500" r="-135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A4EA5B6-A84A-4A4A-AF25-EA098DBC3D25}"/>
                  </a:ext>
                </a:extLst>
              </p:cNvPr>
              <p:cNvSpPr txBox="1"/>
              <p:nvPr/>
            </p:nvSpPr>
            <p:spPr>
              <a:xfrm>
                <a:off x="4495800" y="1689556"/>
                <a:ext cx="172996" cy="21544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𝑖𝑗</m:t>
                      </m:r>
                    </m:oMath>
                  </m:oMathPara>
                </a14:m>
                <a:endParaRPr lang="en-US" dirty="0"/>
              </a:p>
            </p:txBody>
          </p:sp>
        </mc:Choice>
        <mc:Fallback xmlns="">
          <p:sp>
            <p:nvSpPr>
              <p:cNvPr id="10" name="TextBox 9">
                <a:extLst>
                  <a:ext uri="{FF2B5EF4-FFF2-40B4-BE49-F238E27FC236}">
                    <a16:creationId xmlns:a16="http://schemas.microsoft.com/office/drawing/2014/main" id="{5A4EA5B6-A84A-4A4A-AF25-EA098DBC3D25}"/>
                  </a:ext>
                </a:extLst>
              </p:cNvPr>
              <p:cNvSpPr txBox="1">
                <a:spLocks noRot="1" noChangeAspect="1" noMove="1" noResize="1" noEditPoints="1" noAdjustHandles="1" noChangeArrowheads="1" noChangeShapeType="1" noTextEdit="1"/>
              </p:cNvSpPr>
              <p:nvPr/>
            </p:nvSpPr>
            <p:spPr>
              <a:xfrm>
                <a:off x="4495800" y="1689556"/>
                <a:ext cx="172996" cy="215444"/>
              </a:xfrm>
              <a:prstGeom prst="rect">
                <a:avLst/>
              </a:prstGeom>
              <a:blipFill>
                <a:blip r:embed="rId7"/>
                <a:stretch>
                  <a:fillRect l="-35714" r="-28571"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45125F8-19BD-D44A-B0F9-67081967AD4A}"/>
                  </a:ext>
                </a:extLst>
              </p:cNvPr>
              <p:cNvSpPr txBox="1"/>
              <p:nvPr/>
            </p:nvSpPr>
            <p:spPr>
              <a:xfrm>
                <a:off x="2667000" y="1705043"/>
                <a:ext cx="172996" cy="21544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𝑖𝑗</m:t>
                      </m:r>
                    </m:oMath>
                  </m:oMathPara>
                </a14:m>
                <a:endParaRPr lang="en-US" dirty="0"/>
              </a:p>
            </p:txBody>
          </p:sp>
        </mc:Choice>
        <mc:Fallback xmlns="">
          <p:sp>
            <p:nvSpPr>
              <p:cNvPr id="11" name="TextBox 10">
                <a:extLst>
                  <a:ext uri="{FF2B5EF4-FFF2-40B4-BE49-F238E27FC236}">
                    <a16:creationId xmlns:a16="http://schemas.microsoft.com/office/drawing/2014/main" id="{C45125F8-19BD-D44A-B0F9-67081967AD4A}"/>
                  </a:ext>
                </a:extLst>
              </p:cNvPr>
              <p:cNvSpPr txBox="1">
                <a:spLocks noRot="1" noChangeAspect="1" noMove="1" noResize="1" noEditPoints="1" noAdjustHandles="1" noChangeArrowheads="1" noChangeShapeType="1" noTextEdit="1"/>
              </p:cNvSpPr>
              <p:nvPr/>
            </p:nvSpPr>
            <p:spPr>
              <a:xfrm>
                <a:off x="2667000" y="1705043"/>
                <a:ext cx="172996" cy="215444"/>
              </a:xfrm>
              <a:prstGeom prst="rect">
                <a:avLst/>
              </a:prstGeom>
              <a:blipFill>
                <a:blip r:embed="rId8"/>
                <a:stretch>
                  <a:fillRect l="-35714" r="-28571" b="-34286"/>
                </a:stretch>
              </a:blipFill>
            </p:spPr>
            <p:txBody>
              <a:bodyPr/>
              <a:lstStyle/>
              <a:p>
                <a:r>
                  <a:rPr lang="en-US">
                    <a:noFill/>
                  </a:rPr>
                  <a:t> </a:t>
                </a:r>
              </a:p>
            </p:txBody>
          </p:sp>
        </mc:Fallback>
      </mc:AlternateContent>
      <p:cxnSp>
        <p:nvCxnSpPr>
          <p:cNvPr id="12"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13"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343079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62866"/>
            <a:ext cx="2009504" cy="1071790"/>
          </a:xfrm>
        </p:spPr>
        <p:txBody>
          <a:bodyPr>
            <a:noAutofit/>
          </a:bodyPr>
          <a:lstStyle/>
          <a:p>
            <a:r>
              <a:rPr lang="en-US" sz="2000" dirty="0"/>
              <a:t>Backpropagation </a:t>
            </a:r>
            <a:r>
              <a:rPr lang="en-US" sz="2000" dirty="0" smtClean="0"/>
              <a:t>Algorithm:</a:t>
            </a:r>
            <a:endParaRPr lang="en-US" sz="2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52600" y="1066800"/>
                <a:ext cx="8686800" cy="5257800"/>
              </a:xfrm>
            </p:spPr>
            <p:txBody>
              <a:bodyPr/>
              <a:lstStyle/>
              <a:p>
                <a:r>
                  <a:rPr lang="en-US" sz="2300" dirty="0"/>
                  <a:t>At output layer L:</a:t>
                </a:r>
              </a:p>
              <a:p>
                <a:endParaRPr lang="en-US" sz="2400" dirty="0"/>
              </a:p>
              <a:p>
                <a:pPr marL="0" indent="0">
                  <a:buNone/>
                </a:pPr>
                <a:endParaRPr lang="en-US" sz="3200" dirty="0"/>
              </a:p>
              <a:p>
                <a:r>
                  <a:rPr lang="en-US" sz="2300" dirty="0"/>
                  <a:t>At a hidden layer </a:t>
                </a:r>
                <a14:m>
                  <m:oMath xmlns:m="http://schemas.openxmlformats.org/officeDocument/2006/math">
                    <m:r>
                      <a:rPr lang="en-US" sz="2300" i="1">
                        <a:latin typeface="Cambria Math" panose="02040503050406030204" pitchFamily="18" charset="0"/>
                      </a:rPr>
                      <m:t>𝑙</m:t>
                    </m:r>
                  </m:oMath>
                </a14:m>
                <a:r>
                  <a:rPr lang="en-US" sz="2300" dirty="0"/>
                  <a:t> (using chain rule):</a:t>
                </a:r>
              </a:p>
              <a:p>
                <a:endParaRPr lang="en-US" sz="2400" dirty="0"/>
              </a:p>
              <a:p>
                <a:endParaRPr lang="en-US" sz="2400" dirty="0"/>
              </a:p>
              <a:p>
                <a:pPr lvl="1"/>
                <a:r>
                  <a:rPr lang="en-US" sz="2000" dirty="0"/>
                  <a:t>Gradients at layer l can be computed using gradients at layer l + 1</a:t>
                </a:r>
              </a:p>
              <a:p>
                <a:pPr lvl="1"/>
                <a:r>
                  <a:rPr lang="en-US" sz="2000" dirty="0"/>
                  <a:t>Start from layer L and “backpropagate” gradients to all previous layers</a:t>
                </a:r>
              </a:p>
              <a:p>
                <a:pPr lvl="1"/>
                <a:endParaRPr lang="en-US" sz="100" dirty="0"/>
              </a:p>
              <a:p>
                <a:r>
                  <a:rPr lang="en-US" altLang="en-US" sz="2000" dirty="0"/>
                  <a:t>Use gradient descent to update weights at every epoch</a:t>
                </a:r>
              </a:p>
              <a:p>
                <a:r>
                  <a:rPr lang="en-US" altLang="en-US" sz="2000" dirty="0"/>
                  <a:t>For next epoch, use updated weights to compute loss fn. and its gradient</a:t>
                </a:r>
              </a:p>
              <a:p>
                <a:r>
                  <a:rPr lang="en-US" altLang="en-US" sz="2000" dirty="0"/>
                  <a:t>Iterate until convergence (loss does not change)</a:t>
                </a:r>
                <a:r>
                  <a:rPr lang="en-US" altLang="en-US" sz="2400" dirty="0"/>
                  <a:t> </a:t>
                </a:r>
              </a:p>
              <a:p>
                <a:endParaRPr lang="en-US" sz="2400" dirty="0"/>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52600" y="1066800"/>
                <a:ext cx="8686800" cy="5257800"/>
              </a:xfrm>
              <a:blipFill>
                <a:blip r:embed="rId2"/>
                <a:stretch>
                  <a:fillRect l="-772" t="-232"/>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547845" y="1649754"/>
            <a:ext cx="5090631" cy="1010708"/>
          </a:xfrm>
          <a:prstGeom prst="rect">
            <a:avLst/>
          </a:prstGeom>
        </p:spPr>
      </p:pic>
      <p:pic>
        <p:nvPicPr>
          <p:cNvPr id="6" name="Picture 5"/>
          <p:cNvPicPr>
            <a:picLocks noChangeAspect="1"/>
          </p:cNvPicPr>
          <p:nvPr/>
        </p:nvPicPr>
        <p:blipFill rotWithShape="1">
          <a:blip r:embed="rId4"/>
          <a:srcRect t="69314"/>
          <a:stretch/>
        </p:blipFill>
        <p:spPr>
          <a:xfrm>
            <a:off x="3429001" y="3152776"/>
            <a:ext cx="5534025" cy="809625"/>
          </a:xfrm>
          <a:prstGeom prst="rect">
            <a:avLst/>
          </a:prstGeom>
        </p:spPr>
      </p:pic>
      <p:pic>
        <p:nvPicPr>
          <p:cNvPr id="5" name="Picture 4"/>
          <p:cNvPicPr>
            <a:picLocks noChangeAspect="1"/>
          </p:cNvPicPr>
          <p:nvPr/>
        </p:nvPicPr>
        <p:blipFill rotWithShape="1">
          <a:blip r:embed="rId4"/>
          <a:srcRect t="2887" r="91738" b="74008"/>
          <a:stretch/>
        </p:blipFill>
        <p:spPr>
          <a:xfrm>
            <a:off x="3536270" y="3167063"/>
            <a:ext cx="457201" cy="609600"/>
          </a:xfrm>
          <a:prstGeom prst="rect">
            <a:avLst/>
          </a:prstGeom>
        </p:spPr>
      </p:pic>
      <p:cxnSp>
        <p:nvCxnSpPr>
          <p:cNvPr id="7"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8"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17746431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803365" y="1244691"/>
            <a:ext cx="10515600" cy="540566"/>
          </a:xfrm>
        </p:spPr>
        <p:txBody>
          <a:bodyPr>
            <a:noAutofit/>
          </a:bodyPr>
          <a:lstStyle/>
          <a:p>
            <a:r>
              <a:rPr lang="en-US" altLang="en-US" sz="2400" i="1" dirty="0"/>
              <a:t>Design Issues in </a:t>
            </a:r>
            <a:r>
              <a:rPr lang="en-US" altLang="en-US" sz="2400" i="1" dirty="0" smtClean="0"/>
              <a:t>ANN</a:t>
            </a:r>
            <a:r>
              <a:rPr lang="en-US" altLang="en-US" sz="2400" dirty="0" smtClean="0"/>
              <a:t>:</a:t>
            </a:r>
            <a:endParaRPr lang="en-US" altLang="en-US" sz="2400" dirty="0"/>
          </a:p>
        </p:txBody>
      </p:sp>
      <p:sp>
        <p:nvSpPr>
          <p:cNvPr id="19459" name="Rectangle 3"/>
          <p:cNvSpPr>
            <a:spLocks noGrp="1" noChangeArrowheads="1"/>
          </p:cNvSpPr>
          <p:nvPr>
            <p:ph type="body" idx="1"/>
          </p:nvPr>
        </p:nvSpPr>
        <p:spPr/>
        <p:txBody>
          <a:bodyPr/>
          <a:lstStyle/>
          <a:p>
            <a:r>
              <a:rPr lang="en-US" altLang="en-US" sz="2400" dirty="0"/>
              <a:t>Number of nodes in input </a:t>
            </a:r>
            <a:r>
              <a:rPr lang="en-US" altLang="en-US" sz="2400" dirty="0" smtClean="0"/>
              <a:t>layer:</a:t>
            </a:r>
            <a:endParaRPr lang="en-US" altLang="en-US" sz="2400" dirty="0"/>
          </a:p>
          <a:p>
            <a:pPr lvl="1"/>
            <a:r>
              <a:rPr lang="en-US" altLang="en-US" dirty="0"/>
              <a:t>One input node per binary/continuous attribute</a:t>
            </a:r>
          </a:p>
          <a:p>
            <a:pPr lvl="1"/>
            <a:r>
              <a:rPr lang="en-US" altLang="en-US" dirty="0"/>
              <a:t>k or log</a:t>
            </a:r>
            <a:r>
              <a:rPr lang="en-US" altLang="en-US" baseline="-25000" dirty="0"/>
              <a:t>2</a:t>
            </a:r>
            <a:r>
              <a:rPr lang="en-US" altLang="en-US" dirty="0"/>
              <a:t> k nodes for each categorical attribute with k values</a:t>
            </a:r>
          </a:p>
          <a:p>
            <a:r>
              <a:rPr lang="en-US" altLang="en-US" sz="2400" dirty="0"/>
              <a:t>Number of nodes in output </a:t>
            </a:r>
            <a:r>
              <a:rPr lang="en-US" altLang="en-US" sz="2400" dirty="0" smtClean="0"/>
              <a:t>layer:</a:t>
            </a:r>
            <a:endParaRPr lang="en-US" altLang="en-US" sz="2400" dirty="0"/>
          </a:p>
          <a:p>
            <a:pPr lvl="1"/>
            <a:r>
              <a:rPr lang="en-US" altLang="en-US" dirty="0"/>
              <a:t>One output for binary class problem</a:t>
            </a:r>
          </a:p>
          <a:p>
            <a:pPr lvl="1"/>
            <a:r>
              <a:rPr lang="en-US" altLang="en-US" dirty="0"/>
              <a:t>k or log</a:t>
            </a:r>
            <a:r>
              <a:rPr lang="en-US" altLang="en-US" baseline="-25000" dirty="0"/>
              <a:t>2</a:t>
            </a:r>
            <a:r>
              <a:rPr lang="en-US" altLang="en-US" dirty="0"/>
              <a:t> k nodes for k-class problem</a:t>
            </a:r>
          </a:p>
          <a:p>
            <a:r>
              <a:rPr lang="en-US" altLang="en-US" sz="2400" dirty="0"/>
              <a:t>Number of hidden layers and nodes per </a:t>
            </a:r>
            <a:r>
              <a:rPr lang="en-US" altLang="en-US" sz="2400" dirty="0" smtClean="0"/>
              <a:t>layer.</a:t>
            </a:r>
            <a:endParaRPr lang="en-US" altLang="en-US" sz="2400" dirty="0"/>
          </a:p>
          <a:p>
            <a:r>
              <a:rPr lang="en-US" altLang="en-US" sz="2400" dirty="0"/>
              <a:t>Initial weights and </a:t>
            </a:r>
            <a:r>
              <a:rPr lang="en-US" altLang="en-US" sz="2400" dirty="0" smtClean="0"/>
              <a:t>biases.</a:t>
            </a:r>
            <a:endParaRPr lang="en-US" altLang="en-US" sz="2400" dirty="0"/>
          </a:p>
          <a:p>
            <a:r>
              <a:rPr lang="en-US" altLang="en-US" sz="2400" dirty="0"/>
              <a:t>Learning rate, max. number of epochs, mini-batch size for mini-batch SGD, …</a:t>
            </a:r>
          </a:p>
          <a:p>
            <a:endParaRPr lang="en-US" altLang="en-US" sz="2400" dirty="0"/>
          </a:p>
          <a:p>
            <a:endParaRPr lang="en-US" altLang="en-US" sz="2400" dirty="0"/>
          </a:p>
        </p:txBody>
      </p:sp>
      <p:cxnSp>
        <p:nvCxnSpPr>
          <p:cNvPr id="4"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5"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10104073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3101" y="1337945"/>
            <a:ext cx="10900955" cy="1492341"/>
          </a:xfrm>
        </p:spPr>
        <p:txBody>
          <a:bodyPr/>
          <a:lstStyle/>
          <a:p>
            <a:pPr marL="50800" indent="0">
              <a:buNone/>
            </a:pPr>
            <a:r>
              <a:rPr lang="en-US" altLang="en-US" sz="2400" b="1" dirty="0" smtClean="0"/>
              <a:t>Example</a:t>
            </a:r>
            <a:r>
              <a:rPr lang="en-US" altLang="en-US" sz="2400" dirty="0" smtClean="0"/>
              <a:t>: Implement artificial neural networks (ANN) method to the Iris data set. </a:t>
            </a:r>
            <a:endParaRPr lang="en-US" altLang="en-US" sz="2400" dirty="0"/>
          </a:p>
        </p:txBody>
      </p:sp>
      <p:cxnSp>
        <p:nvCxnSpPr>
          <p:cNvPr id="4"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5"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pic>
        <p:nvPicPr>
          <p:cNvPr id="3" name="Picture 2"/>
          <p:cNvPicPr>
            <a:picLocks noChangeAspect="1"/>
          </p:cNvPicPr>
          <p:nvPr/>
        </p:nvPicPr>
        <p:blipFill>
          <a:blip r:embed="rId2"/>
          <a:stretch>
            <a:fillRect/>
          </a:stretch>
        </p:blipFill>
        <p:spPr>
          <a:xfrm>
            <a:off x="1036322" y="2052946"/>
            <a:ext cx="7071360" cy="4571923"/>
          </a:xfrm>
          <a:prstGeom prst="rect">
            <a:avLst/>
          </a:prstGeom>
        </p:spPr>
      </p:pic>
    </p:spTree>
    <p:extLst>
      <p:ext uri="{BB962C8B-B14F-4D97-AF65-F5344CB8AC3E}">
        <p14:creationId xmlns:p14="http://schemas.microsoft.com/office/powerpoint/2010/main" val="38515282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603067" y="1459865"/>
            <a:ext cx="10900955" cy="4810306"/>
          </a:xfrm>
        </p:spPr>
        <p:txBody>
          <a:bodyPr/>
          <a:lstStyle/>
          <a:p>
            <a:pPr marL="50800" indent="0">
              <a:buNone/>
            </a:pPr>
            <a:r>
              <a:rPr lang="en-US" altLang="en-US" sz="2400" dirty="0" smtClean="0"/>
              <a:t>(Cont.): </a:t>
            </a:r>
          </a:p>
          <a:p>
            <a:pPr marL="50800" indent="0">
              <a:buNone/>
            </a:pPr>
            <a:endParaRPr lang="en-US" altLang="en-US" sz="2400" dirty="0"/>
          </a:p>
          <a:p>
            <a:pPr marL="50800" indent="0">
              <a:buNone/>
            </a:pPr>
            <a:endParaRPr lang="en-US" altLang="en-US" sz="2400" dirty="0" smtClean="0"/>
          </a:p>
          <a:p>
            <a:pPr marL="50800" indent="0">
              <a:buNone/>
            </a:pPr>
            <a:endParaRPr lang="en-US" altLang="en-US" sz="2400" dirty="0"/>
          </a:p>
          <a:p>
            <a:pPr marL="50800" indent="0">
              <a:buNone/>
            </a:pPr>
            <a:endParaRPr lang="en-US" altLang="en-US" sz="2400" dirty="0" smtClean="0"/>
          </a:p>
          <a:p>
            <a:pPr marL="50800" indent="0">
              <a:buNone/>
            </a:pPr>
            <a:endParaRPr lang="en-US" altLang="en-US" sz="2400" dirty="0"/>
          </a:p>
          <a:p>
            <a:pPr marL="50800" indent="0">
              <a:buNone/>
            </a:pPr>
            <a:endParaRPr lang="en-US" altLang="en-US" sz="2400" dirty="0" smtClean="0"/>
          </a:p>
          <a:p>
            <a:pPr marL="50800" indent="0">
              <a:buNone/>
            </a:pPr>
            <a:endParaRPr lang="en-US" altLang="en-US" sz="2400" dirty="0"/>
          </a:p>
          <a:p>
            <a:pPr marL="50800" indent="0">
              <a:buNone/>
            </a:pPr>
            <a:endParaRPr lang="en-US" altLang="en-US" sz="2400" dirty="0" smtClean="0"/>
          </a:p>
          <a:p>
            <a:pPr marL="50800" indent="0">
              <a:buNone/>
            </a:pPr>
            <a:endParaRPr lang="en-US" altLang="en-US" sz="2400" dirty="0"/>
          </a:p>
        </p:txBody>
      </p:sp>
      <p:cxnSp>
        <p:nvCxnSpPr>
          <p:cNvPr id="4"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5"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pic>
        <p:nvPicPr>
          <p:cNvPr id="2" name="Picture 1"/>
          <p:cNvPicPr>
            <a:picLocks noChangeAspect="1"/>
          </p:cNvPicPr>
          <p:nvPr/>
        </p:nvPicPr>
        <p:blipFill>
          <a:blip r:embed="rId2"/>
          <a:stretch>
            <a:fillRect/>
          </a:stretch>
        </p:blipFill>
        <p:spPr>
          <a:xfrm>
            <a:off x="1026931" y="2300152"/>
            <a:ext cx="7229475" cy="2971800"/>
          </a:xfrm>
          <a:prstGeom prst="rect">
            <a:avLst/>
          </a:prstGeom>
        </p:spPr>
      </p:pic>
      <p:sp>
        <p:nvSpPr>
          <p:cNvPr id="3" name="TextBox 2"/>
          <p:cNvSpPr txBox="1"/>
          <p:nvPr/>
        </p:nvSpPr>
        <p:spPr>
          <a:xfrm>
            <a:off x="1994262" y="4868092"/>
            <a:ext cx="1323703" cy="338554"/>
          </a:xfrm>
          <a:prstGeom prst="rect">
            <a:avLst/>
          </a:prstGeom>
          <a:noFill/>
        </p:spPr>
        <p:txBody>
          <a:bodyPr wrap="square" rtlCol="0">
            <a:spAutoFit/>
          </a:bodyPr>
          <a:lstStyle/>
          <a:p>
            <a:r>
              <a:rPr lang="en-US" sz="1600" dirty="0" smtClean="0">
                <a:solidFill>
                  <a:srgbClr val="FF0000"/>
                </a:solidFill>
                <a:latin typeface="Calibri" panose="020F0502020204030204" pitchFamily="34" charset="0"/>
                <a:cs typeface="Calibri" panose="020F0502020204030204" pitchFamily="34" charset="0"/>
              </a:rPr>
              <a:t>Output</a:t>
            </a:r>
            <a:endParaRPr lang="en-US" sz="1600" dirty="0">
              <a:solidFill>
                <a:srgbClr val="FF0000"/>
              </a:solidFill>
              <a:latin typeface="Calibri" panose="020F0502020204030204" pitchFamily="34" charset="0"/>
              <a:cs typeface="Calibri" panose="020F0502020204030204" pitchFamily="34" charset="0"/>
            </a:endParaRPr>
          </a:p>
        </p:txBody>
      </p:sp>
      <p:sp>
        <p:nvSpPr>
          <p:cNvPr id="6" name="Right Arrow 5"/>
          <p:cNvSpPr/>
          <p:nvPr/>
        </p:nvSpPr>
        <p:spPr>
          <a:xfrm>
            <a:off x="1532709" y="4885509"/>
            <a:ext cx="409302" cy="2002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21830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gc29bfa9761_0_10"/>
          <p:cNvSpPr txBox="1">
            <a:spLocks noGrp="1"/>
          </p:cNvSpPr>
          <p:nvPr>
            <p:ph type="subTitle" idx="1"/>
          </p:nvPr>
        </p:nvSpPr>
        <p:spPr>
          <a:xfrm>
            <a:off x="427510" y="1341383"/>
            <a:ext cx="11286309" cy="4662254"/>
          </a:xfrm>
          <a:prstGeom prst="rect">
            <a:avLst/>
          </a:prstGeom>
          <a:noFill/>
          <a:ln>
            <a:noFill/>
          </a:ln>
        </p:spPr>
        <p:txBody>
          <a:bodyPr spcFirstLastPara="1" wrap="square" lIns="91425" tIns="45700" rIns="91425" bIns="45700" anchor="t" anchorCtr="0">
            <a:noAutofit/>
          </a:bodyPr>
          <a:lstStyle/>
          <a:p>
            <a:pPr marL="0" indent="0" algn="l">
              <a:spcBef>
                <a:spcPts val="0"/>
              </a:spcBef>
              <a:buSzPct val="100000"/>
            </a:pPr>
            <a:r>
              <a:rPr lang="en-US" sz="2800" b="1" dirty="0" err="1" smtClean="0">
                <a:solidFill>
                  <a:schemeClr val="tx1"/>
                </a:solidFill>
              </a:rPr>
              <a:t>Keras</a:t>
            </a:r>
            <a:r>
              <a:rPr lang="en-US" sz="2800" b="1" dirty="0" smtClean="0">
                <a:solidFill>
                  <a:schemeClr val="tx1"/>
                </a:solidFill>
              </a:rPr>
              <a:t>: </a:t>
            </a:r>
            <a:r>
              <a:rPr lang="en-US" sz="2800" b="1" dirty="0" smtClean="0">
                <a:solidFill>
                  <a:schemeClr val="tx1"/>
                </a:solidFill>
                <a:hlinkClick r:id="rId3"/>
              </a:rPr>
              <a:t>https</a:t>
            </a:r>
            <a:r>
              <a:rPr lang="en-US" sz="2800" b="1" dirty="0">
                <a:solidFill>
                  <a:schemeClr val="tx1"/>
                </a:solidFill>
                <a:hlinkClick r:id="rId3"/>
              </a:rPr>
              <a:t>://</a:t>
            </a:r>
            <a:r>
              <a:rPr lang="en-US" sz="2800" b="1" dirty="0" smtClean="0">
                <a:solidFill>
                  <a:schemeClr val="tx1"/>
                </a:solidFill>
                <a:hlinkClick r:id="rId3"/>
              </a:rPr>
              <a:t>keras.io</a:t>
            </a:r>
            <a:r>
              <a:rPr lang="en-US" sz="2800" b="1" dirty="0" smtClean="0">
                <a:solidFill>
                  <a:schemeClr val="tx1"/>
                </a:solidFill>
              </a:rPr>
              <a:t> </a:t>
            </a:r>
            <a:r>
              <a:rPr lang="en-US" sz="2800" dirty="0" smtClean="0">
                <a:solidFill>
                  <a:schemeClr val="tx1"/>
                </a:solidFill>
              </a:rPr>
              <a:t> </a:t>
            </a:r>
          </a:p>
          <a:p>
            <a:pPr marL="0" indent="0" algn="l">
              <a:spcBef>
                <a:spcPts val="0"/>
              </a:spcBef>
              <a:buSzPct val="100000"/>
            </a:pPr>
            <a:endParaRPr lang="en-US" sz="2000" dirty="0" smtClean="0">
              <a:solidFill>
                <a:schemeClr val="tx1"/>
              </a:solidFill>
            </a:endParaRPr>
          </a:p>
          <a:p>
            <a:pPr marL="0" indent="0" algn="just">
              <a:spcBef>
                <a:spcPts val="0"/>
              </a:spcBef>
              <a:buSzPct val="100000"/>
            </a:pPr>
            <a:r>
              <a:rPr lang="en-US" sz="2800" dirty="0" err="1">
                <a:solidFill>
                  <a:schemeClr val="tx1"/>
                </a:solidFill>
              </a:rPr>
              <a:t>Keras</a:t>
            </a:r>
            <a:r>
              <a:rPr lang="en-US" sz="2800" dirty="0">
                <a:solidFill>
                  <a:schemeClr val="tx1"/>
                </a:solidFill>
              </a:rPr>
              <a:t> is a neural network Application Programming Interface (API) for Python that is tightly integrated with </a:t>
            </a:r>
            <a:r>
              <a:rPr lang="en-US" sz="2800" dirty="0" err="1">
                <a:solidFill>
                  <a:schemeClr val="tx1"/>
                </a:solidFill>
              </a:rPr>
              <a:t>TensorFlow</a:t>
            </a:r>
            <a:r>
              <a:rPr lang="en-US" sz="2800" dirty="0">
                <a:solidFill>
                  <a:schemeClr val="tx1"/>
                </a:solidFill>
              </a:rPr>
              <a:t>, which is used to build machine learning models. </a:t>
            </a:r>
            <a:endParaRPr lang="en-US" sz="2800" dirty="0" smtClean="0">
              <a:solidFill>
                <a:schemeClr val="tx1"/>
              </a:solidFill>
            </a:endParaRPr>
          </a:p>
          <a:p>
            <a:pPr marL="0" indent="0" algn="just">
              <a:spcBef>
                <a:spcPts val="0"/>
              </a:spcBef>
              <a:buSzPct val="100000"/>
            </a:pPr>
            <a:endParaRPr lang="en-US" sz="2800" dirty="0" smtClean="0">
              <a:solidFill>
                <a:schemeClr val="tx1"/>
              </a:solidFill>
            </a:endParaRPr>
          </a:p>
          <a:p>
            <a:pPr marL="0" indent="0" algn="just">
              <a:spcBef>
                <a:spcPts val="0"/>
              </a:spcBef>
              <a:buSzPct val="100000"/>
            </a:pPr>
            <a:endParaRPr lang="en-US" sz="2800" dirty="0">
              <a:solidFill>
                <a:schemeClr val="tx1"/>
              </a:solidFill>
            </a:endParaRPr>
          </a:p>
          <a:p>
            <a:pPr marL="0" indent="0" algn="just">
              <a:spcBef>
                <a:spcPts val="0"/>
              </a:spcBef>
              <a:buSzPct val="100000"/>
            </a:pPr>
            <a:r>
              <a:rPr lang="en-US" sz="2800" dirty="0" err="1" smtClean="0">
                <a:solidFill>
                  <a:schemeClr val="tx1"/>
                </a:solidFill>
              </a:rPr>
              <a:t>Keras</a:t>
            </a:r>
            <a:r>
              <a:rPr lang="en-US" sz="2800" dirty="0">
                <a:solidFill>
                  <a:schemeClr val="tx1"/>
                </a:solidFill>
              </a:rPr>
              <a:t>' models offer a simple, </a:t>
            </a:r>
            <a:endParaRPr lang="en-US" sz="2800" dirty="0" smtClean="0">
              <a:solidFill>
                <a:schemeClr val="tx1"/>
              </a:solidFill>
            </a:endParaRPr>
          </a:p>
          <a:p>
            <a:pPr marL="0" indent="0" algn="just">
              <a:spcBef>
                <a:spcPts val="0"/>
              </a:spcBef>
              <a:buSzPct val="100000"/>
            </a:pPr>
            <a:r>
              <a:rPr lang="en-US" sz="2800" dirty="0" smtClean="0">
                <a:solidFill>
                  <a:schemeClr val="tx1"/>
                </a:solidFill>
              </a:rPr>
              <a:t>user-friendly </a:t>
            </a:r>
            <a:r>
              <a:rPr lang="en-US" sz="2800" dirty="0">
                <a:solidFill>
                  <a:schemeClr val="tx1"/>
                </a:solidFill>
              </a:rPr>
              <a:t>way to define a </a:t>
            </a:r>
            <a:endParaRPr lang="en-US" sz="2800" dirty="0" smtClean="0">
              <a:solidFill>
                <a:schemeClr val="tx1"/>
              </a:solidFill>
            </a:endParaRPr>
          </a:p>
          <a:p>
            <a:pPr marL="0" indent="0" algn="just">
              <a:spcBef>
                <a:spcPts val="0"/>
              </a:spcBef>
              <a:buSzPct val="100000"/>
            </a:pPr>
            <a:r>
              <a:rPr lang="en-US" sz="2800" dirty="0" smtClean="0">
                <a:solidFill>
                  <a:schemeClr val="tx1"/>
                </a:solidFill>
              </a:rPr>
              <a:t>neural </a:t>
            </a:r>
            <a:r>
              <a:rPr lang="en-US" sz="2800" dirty="0">
                <a:solidFill>
                  <a:schemeClr val="tx1"/>
                </a:solidFill>
              </a:rPr>
              <a:t>network, which will </a:t>
            </a:r>
            <a:endParaRPr lang="en-US" sz="2800" dirty="0" smtClean="0">
              <a:solidFill>
                <a:schemeClr val="tx1"/>
              </a:solidFill>
            </a:endParaRPr>
          </a:p>
          <a:p>
            <a:pPr marL="0" indent="0" algn="just">
              <a:spcBef>
                <a:spcPts val="0"/>
              </a:spcBef>
              <a:buSzPct val="100000"/>
            </a:pPr>
            <a:r>
              <a:rPr lang="en-US" sz="2800" dirty="0" smtClean="0">
                <a:solidFill>
                  <a:schemeClr val="tx1"/>
                </a:solidFill>
              </a:rPr>
              <a:t>then </a:t>
            </a:r>
            <a:r>
              <a:rPr lang="en-US" sz="2800" dirty="0">
                <a:solidFill>
                  <a:schemeClr val="tx1"/>
                </a:solidFill>
              </a:rPr>
              <a:t>be built for you by </a:t>
            </a:r>
            <a:endParaRPr lang="en-US" sz="2800" dirty="0" smtClean="0">
              <a:solidFill>
                <a:schemeClr val="tx1"/>
              </a:solidFill>
            </a:endParaRPr>
          </a:p>
          <a:p>
            <a:pPr marL="0" indent="0" algn="just">
              <a:spcBef>
                <a:spcPts val="0"/>
              </a:spcBef>
              <a:buSzPct val="100000"/>
            </a:pPr>
            <a:r>
              <a:rPr lang="en-US" sz="2800" dirty="0" err="1" smtClean="0">
                <a:solidFill>
                  <a:schemeClr val="tx1"/>
                </a:solidFill>
              </a:rPr>
              <a:t>TensorFlow</a:t>
            </a:r>
            <a:r>
              <a:rPr lang="en-US" sz="2800" dirty="0" smtClean="0">
                <a:solidFill>
                  <a:schemeClr val="tx1"/>
                </a:solidFill>
              </a:rPr>
              <a:t>.</a:t>
            </a:r>
          </a:p>
        </p:txBody>
      </p:sp>
      <p:cxnSp>
        <p:nvCxnSpPr>
          <p:cNvPr id="4"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6"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pic>
        <p:nvPicPr>
          <p:cNvPr id="2" name="Picture 1"/>
          <p:cNvPicPr>
            <a:picLocks noChangeAspect="1"/>
          </p:cNvPicPr>
          <p:nvPr/>
        </p:nvPicPr>
        <p:blipFill>
          <a:blip r:embed="rId4"/>
          <a:stretch>
            <a:fillRect/>
          </a:stretch>
        </p:blipFill>
        <p:spPr>
          <a:xfrm>
            <a:off x="6355289" y="3011054"/>
            <a:ext cx="5144270" cy="3671455"/>
          </a:xfrm>
          <a:prstGeom prst="rect">
            <a:avLst/>
          </a:prstGeom>
        </p:spPr>
      </p:pic>
    </p:spTree>
    <p:extLst>
      <p:ext uri="{BB962C8B-B14F-4D97-AF65-F5344CB8AC3E}">
        <p14:creationId xmlns:p14="http://schemas.microsoft.com/office/powerpoint/2010/main" val="4566523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gc29bfa9761_0_10"/>
          <p:cNvSpPr txBox="1">
            <a:spLocks noGrp="1"/>
          </p:cNvSpPr>
          <p:nvPr>
            <p:ph type="subTitle" idx="1"/>
          </p:nvPr>
        </p:nvSpPr>
        <p:spPr>
          <a:xfrm>
            <a:off x="427510" y="1341383"/>
            <a:ext cx="11286309" cy="4662254"/>
          </a:xfrm>
          <a:prstGeom prst="rect">
            <a:avLst/>
          </a:prstGeom>
          <a:noFill/>
          <a:ln>
            <a:noFill/>
          </a:ln>
        </p:spPr>
        <p:txBody>
          <a:bodyPr spcFirstLastPara="1" wrap="square" lIns="91425" tIns="45700" rIns="91425" bIns="45700" anchor="t" anchorCtr="0">
            <a:noAutofit/>
          </a:bodyPr>
          <a:lstStyle/>
          <a:p>
            <a:pPr marL="0" indent="0" algn="just">
              <a:spcBef>
                <a:spcPts val="0"/>
              </a:spcBef>
              <a:buSzPct val="100000"/>
            </a:pPr>
            <a:r>
              <a:rPr lang="en-US" dirty="0" err="1" smtClean="0">
                <a:solidFill>
                  <a:schemeClr val="tx1"/>
                </a:solidFill>
              </a:rPr>
              <a:t>Keras</a:t>
            </a:r>
            <a:r>
              <a:rPr lang="en-US" dirty="0" smtClean="0">
                <a:solidFill>
                  <a:schemeClr val="tx1"/>
                </a:solidFill>
              </a:rPr>
              <a:t> has lots code </a:t>
            </a:r>
            <a:r>
              <a:rPr lang="en-US" dirty="0">
                <a:solidFill>
                  <a:schemeClr val="tx1"/>
                </a:solidFill>
              </a:rPr>
              <a:t>examples (</a:t>
            </a:r>
            <a:r>
              <a:rPr lang="en-US" dirty="0">
                <a:solidFill>
                  <a:schemeClr val="tx1"/>
                </a:solidFill>
                <a:hlinkClick r:id="rId3"/>
              </a:rPr>
              <a:t>https://</a:t>
            </a:r>
            <a:r>
              <a:rPr lang="en-US" dirty="0" smtClean="0">
                <a:solidFill>
                  <a:schemeClr val="tx1"/>
                </a:solidFill>
                <a:hlinkClick r:id="rId3"/>
              </a:rPr>
              <a:t>keras.io/examples</a:t>
            </a:r>
            <a:r>
              <a:rPr lang="en-US" dirty="0" smtClean="0">
                <a:solidFill>
                  <a:schemeClr val="tx1"/>
                </a:solidFill>
              </a:rPr>
              <a:t>) </a:t>
            </a:r>
            <a:r>
              <a:rPr lang="en-US" dirty="0">
                <a:solidFill>
                  <a:schemeClr val="tx1"/>
                </a:solidFill>
              </a:rPr>
              <a:t>in </a:t>
            </a:r>
            <a:r>
              <a:rPr lang="en-US" dirty="0" smtClean="0">
                <a:solidFill>
                  <a:schemeClr val="tx1"/>
                </a:solidFill>
              </a:rPr>
              <a:t>computer vision, natural language processing (NLP), Structured data, Time series, Audio data, Generative deep learning, Reinforcement learning, graph data, etc.</a:t>
            </a:r>
          </a:p>
        </p:txBody>
      </p:sp>
      <p:cxnSp>
        <p:nvCxnSpPr>
          <p:cNvPr id="4"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6"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pic>
        <p:nvPicPr>
          <p:cNvPr id="3" name="Picture 2"/>
          <p:cNvPicPr>
            <a:picLocks noChangeAspect="1"/>
          </p:cNvPicPr>
          <p:nvPr/>
        </p:nvPicPr>
        <p:blipFill>
          <a:blip r:embed="rId4"/>
          <a:stretch>
            <a:fillRect/>
          </a:stretch>
        </p:blipFill>
        <p:spPr>
          <a:xfrm>
            <a:off x="2983345" y="2512653"/>
            <a:ext cx="6086764" cy="4232085"/>
          </a:xfrm>
          <a:prstGeom prst="rect">
            <a:avLst/>
          </a:prstGeom>
        </p:spPr>
      </p:pic>
    </p:spTree>
    <p:extLst>
      <p:ext uri="{BB962C8B-B14F-4D97-AF65-F5344CB8AC3E}">
        <p14:creationId xmlns:p14="http://schemas.microsoft.com/office/powerpoint/2010/main" val="28213336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64535-8FF5-1F4D-8D58-A47BB9E21170}"/>
              </a:ext>
            </a:extLst>
          </p:cNvPr>
          <p:cNvSpPr>
            <a:spLocks noGrp="1"/>
          </p:cNvSpPr>
          <p:nvPr>
            <p:ph type="title"/>
          </p:nvPr>
        </p:nvSpPr>
        <p:spPr>
          <a:xfrm>
            <a:off x="820781" y="1357904"/>
            <a:ext cx="3002282" cy="453480"/>
          </a:xfrm>
        </p:spPr>
        <p:txBody>
          <a:bodyPr>
            <a:noAutofit/>
          </a:bodyPr>
          <a:lstStyle/>
          <a:p>
            <a:r>
              <a:rPr lang="en-US" sz="2400" b="1" dirty="0"/>
              <a:t>Deep </a:t>
            </a:r>
            <a:r>
              <a:rPr lang="en-US" sz="2400" b="1" dirty="0" smtClean="0"/>
              <a:t>Learning (DL)</a:t>
            </a:r>
            <a:r>
              <a:rPr lang="en-US" sz="2400" dirty="0" smtClean="0"/>
              <a:t>:</a:t>
            </a:r>
            <a:endParaRPr lang="en-US" sz="2400" dirty="0"/>
          </a:p>
        </p:txBody>
      </p:sp>
      <p:sp>
        <p:nvSpPr>
          <p:cNvPr id="3" name="Content Placeholder 2">
            <a:extLst>
              <a:ext uri="{FF2B5EF4-FFF2-40B4-BE49-F238E27FC236}">
                <a16:creationId xmlns:a16="http://schemas.microsoft.com/office/drawing/2014/main" id="{2C759B39-65D2-AF46-8295-BC1EC3A78BC7}"/>
              </a:ext>
            </a:extLst>
          </p:cNvPr>
          <p:cNvSpPr>
            <a:spLocks noGrp="1"/>
          </p:cNvSpPr>
          <p:nvPr>
            <p:ph idx="1"/>
          </p:nvPr>
        </p:nvSpPr>
        <p:spPr>
          <a:xfrm>
            <a:off x="838200" y="1825625"/>
            <a:ext cx="10515600" cy="4897392"/>
          </a:xfrm>
        </p:spPr>
        <p:txBody>
          <a:bodyPr>
            <a:normAutofit/>
          </a:bodyPr>
          <a:lstStyle/>
          <a:p>
            <a:r>
              <a:rPr lang="en-US" sz="2400" dirty="0"/>
              <a:t>Training </a:t>
            </a:r>
            <a:r>
              <a:rPr lang="en-US" sz="2400" b="1" dirty="0"/>
              <a:t>deep</a:t>
            </a:r>
            <a:r>
              <a:rPr lang="en-US" sz="2400" dirty="0"/>
              <a:t> neural networks (more than 5-10 layers) could only be possible in recent times with:</a:t>
            </a:r>
          </a:p>
          <a:p>
            <a:pPr lvl="1"/>
            <a:r>
              <a:rPr lang="en-US" dirty="0"/>
              <a:t>Faster computing resources </a:t>
            </a:r>
            <a:r>
              <a:rPr lang="en-US" dirty="0" smtClean="0"/>
              <a:t>(Graphical process unit-GPU</a:t>
            </a:r>
            <a:r>
              <a:rPr lang="en-US" dirty="0"/>
              <a:t>)</a:t>
            </a:r>
          </a:p>
          <a:p>
            <a:pPr lvl="1"/>
            <a:r>
              <a:rPr lang="en-US" dirty="0"/>
              <a:t>Larger labeled training sets</a:t>
            </a:r>
          </a:p>
          <a:p>
            <a:pPr lvl="1"/>
            <a:r>
              <a:rPr lang="en-US" b="1" dirty="0"/>
              <a:t>Algorithmic Improvements in Deep </a:t>
            </a:r>
            <a:r>
              <a:rPr lang="en-US" b="1" dirty="0" smtClean="0"/>
              <a:t>Learning</a:t>
            </a:r>
          </a:p>
          <a:p>
            <a:pPr marL="533400" lvl="1" indent="0">
              <a:buNone/>
            </a:pPr>
            <a:endParaRPr lang="en-US" b="1" dirty="0"/>
          </a:p>
          <a:p>
            <a:r>
              <a:rPr lang="en-US" sz="2400" dirty="0"/>
              <a:t>Recent </a:t>
            </a:r>
            <a:r>
              <a:rPr lang="en-US" sz="2400" dirty="0" smtClean="0"/>
              <a:t>Trends in DL:</a:t>
            </a:r>
            <a:endParaRPr lang="en-US" sz="2400" dirty="0"/>
          </a:p>
          <a:p>
            <a:pPr lvl="1"/>
            <a:r>
              <a:rPr lang="en-US" dirty="0"/>
              <a:t>Specialized ANN Architectures: </a:t>
            </a:r>
          </a:p>
          <a:p>
            <a:pPr lvl="2"/>
            <a:r>
              <a:rPr lang="en-US" dirty="0"/>
              <a:t>Convolutional Neural </a:t>
            </a:r>
            <a:r>
              <a:rPr lang="en-US" dirty="0" smtClean="0"/>
              <a:t>Networks (CNN), Recurrent </a:t>
            </a:r>
            <a:r>
              <a:rPr lang="en-US" dirty="0"/>
              <a:t>Neural </a:t>
            </a:r>
            <a:r>
              <a:rPr lang="en-US" dirty="0" smtClean="0"/>
              <a:t>Networks (RNN), …</a:t>
            </a:r>
            <a:endParaRPr lang="en-US" dirty="0"/>
          </a:p>
          <a:p>
            <a:pPr lvl="1"/>
            <a:r>
              <a:rPr lang="en-US" dirty="0"/>
              <a:t>Unsupervised Models: </a:t>
            </a:r>
            <a:r>
              <a:rPr lang="en-US" dirty="0" err="1" smtClean="0"/>
              <a:t>Autoencoders</a:t>
            </a:r>
            <a:r>
              <a:rPr lang="en-US" dirty="0" smtClean="0"/>
              <a:t> (AE)</a:t>
            </a:r>
            <a:endParaRPr lang="en-US" dirty="0"/>
          </a:p>
          <a:p>
            <a:pPr lvl="1"/>
            <a:r>
              <a:rPr lang="en-US" dirty="0"/>
              <a:t>Generative Models: Generative Adversarial </a:t>
            </a:r>
            <a:r>
              <a:rPr lang="en-US" dirty="0" smtClean="0"/>
              <a:t>Networks (GAN)</a:t>
            </a:r>
            <a:endParaRPr lang="en-US" dirty="0"/>
          </a:p>
        </p:txBody>
      </p:sp>
      <p:cxnSp>
        <p:nvCxnSpPr>
          <p:cNvPr id="4"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5"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3645735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0593" y="1467395"/>
            <a:ext cx="5608321" cy="4876800"/>
          </a:xfrm>
        </p:spPr>
        <p:txBody>
          <a:bodyPr>
            <a:normAutofit/>
          </a:bodyPr>
          <a:lstStyle/>
          <a:p>
            <a:r>
              <a:rPr lang="en-US" sz="2400" b="1" dirty="0"/>
              <a:t>Convolutional Neural Networks (</a:t>
            </a:r>
            <a:r>
              <a:rPr lang="en-US" sz="2400" b="1" dirty="0" smtClean="0"/>
              <a:t>CNN</a:t>
            </a:r>
            <a:r>
              <a:rPr lang="en-US" sz="2400" b="1" dirty="0" smtClean="0"/>
              <a:t>) </a:t>
            </a:r>
            <a:r>
              <a:rPr lang="en-US" sz="2400" dirty="0"/>
              <a:t>are the dominant paradigm in deep learning models for computer </a:t>
            </a:r>
            <a:r>
              <a:rPr lang="en-US" sz="2400" dirty="0" smtClean="0"/>
              <a:t>vision and others.</a:t>
            </a:r>
            <a:endParaRPr lang="en-US" sz="2400" dirty="0"/>
          </a:p>
          <a:p>
            <a:pPr lvl="1"/>
            <a:r>
              <a:rPr lang="en-US" sz="2000" dirty="0"/>
              <a:t>Originally proposed by Yann </a:t>
            </a:r>
            <a:r>
              <a:rPr lang="en-US" sz="2000" dirty="0" err="1"/>
              <a:t>LeCun</a:t>
            </a:r>
            <a:r>
              <a:rPr lang="en-US" sz="2000" dirty="0"/>
              <a:t> in the 1990s [LeCun95</a:t>
            </a:r>
            <a:r>
              <a:rPr lang="en-US" sz="2000" dirty="0" smtClean="0"/>
              <a:t>].</a:t>
            </a:r>
          </a:p>
          <a:p>
            <a:pPr marL="533400" lvl="1" indent="0">
              <a:buNone/>
            </a:pPr>
            <a:endParaRPr lang="en-US" sz="2000" dirty="0"/>
          </a:p>
          <a:p>
            <a:r>
              <a:rPr lang="en-US" sz="2400" dirty="0"/>
              <a:t>Hidden layers perform convolutions on their input.</a:t>
            </a:r>
          </a:p>
          <a:p>
            <a:pPr lvl="1"/>
            <a:r>
              <a:rPr lang="en-US" sz="2000" dirty="0"/>
              <a:t>Convolutional layers have a far smaller number of </a:t>
            </a:r>
            <a:r>
              <a:rPr lang="en-US" sz="2000" dirty="0" smtClean="0"/>
              <a:t>parameters</a:t>
            </a:r>
            <a:r>
              <a:rPr lang="en-US" sz="2000" dirty="0"/>
              <a:t>, compared to fully-connected layers.</a:t>
            </a:r>
          </a:p>
          <a:p>
            <a:pPr lvl="1"/>
            <a:r>
              <a:rPr lang="en-US" sz="2000" dirty="0"/>
              <a:t>Fewer parameters can be trained with smaller amounts of data.</a:t>
            </a:r>
          </a:p>
        </p:txBody>
      </p:sp>
      <p:pic>
        <p:nvPicPr>
          <p:cNvPr id="5" name="Picture 4"/>
          <p:cNvPicPr>
            <a:picLocks noChangeAspect="1"/>
          </p:cNvPicPr>
          <p:nvPr/>
        </p:nvPicPr>
        <p:blipFill>
          <a:blip r:embed="rId3"/>
          <a:stretch>
            <a:fillRect/>
          </a:stretch>
        </p:blipFill>
        <p:spPr>
          <a:xfrm>
            <a:off x="6368145" y="1846217"/>
            <a:ext cx="5109752" cy="3942438"/>
          </a:xfrm>
          <a:prstGeom prst="rect">
            <a:avLst/>
          </a:prstGeom>
        </p:spPr>
      </p:pic>
      <p:sp>
        <p:nvSpPr>
          <p:cNvPr id="6" name="TextBox 5"/>
          <p:cNvSpPr txBox="1"/>
          <p:nvPr/>
        </p:nvSpPr>
        <p:spPr>
          <a:xfrm>
            <a:off x="6712131" y="6039674"/>
            <a:ext cx="5157651" cy="307777"/>
          </a:xfrm>
          <a:prstGeom prst="rect">
            <a:avLst/>
          </a:prstGeom>
          <a:noFill/>
        </p:spPr>
        <p:txBody>
          <a:bodyPr wrap="square" rtlCol="0">
            <a:spAutoFit/>
          </a:bodyPr>
          <a:lstStyle/>
          <a:p>
            <a:pPr algn="ctr"/>
            <a:r>
              <a:rPr lang="en-US" dirty="0"/>
              <a:t>Credit: figure </a:t>
            </a:r>
            <a:r>
              <a:rPr lang="en-US" dirty="0" smtClean="0"/>
              <a:t>from </a:t>
            </a:r>
            <a:r>
              <a:rPr lang="en-US" dirty="0" smtClean="0">
                <a:hlinkClick r:id="rId4"/>
              </a:rPr>
              <a:t>apple.com </a:t>
            </a:r>
            <a:r>
              <a:rPr lang="en-US" dirty="0">
                <a:hlinkClick r:id="rId4"/>
              </a:rPr>
              <a:t>developer website</a:t>
            </a:r>
            <a:r>
              <a:rPr lang="en-US" dirty="0"/>
              <a:t>.</a:t>
            </a:r>
          </a:p>
        </p:txBody>
      </p:sp>
      <p:cxnSp>
        <p:nvCxnSpPr>
          <p:cNvPr id="7"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8"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3135772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body" sz="half" idx="4294967295"/>
          </p:nvPr>
        </p:nvSpPr>
        <p:spPr>
          <a:xfrm>
            <a:off x="746759" y="1484812"/>
            <a:ext cx="8534400" cy="381000"/>
          </a:xfrm>
          <a:noFill/>
          <a:ln>
            <a:noFill/>
          </a:ln>
        </p:spPr>
        <p:txBody>
          <a:bodyPr spcFirstLastPara="1" wrap="square" lIns="91425" tIns="45700" rIns="91425" bIns="45700" anchor="t" anchorCtr="0">
            <a:noAutofit/>
          </a:bodyPr>
          <a:lstStyle/>
          <a:p>
            <a:pPr>
              <a:lnSpc>
                <a:spcPct val="100000"/>
              </a:lnSpc>
              <a:spcBef>
                <a:spcPts val="0"/>
              </a:spcBef>
              <a:buClr>
                <a:srgbClr val="000000"/>
              </a:buClr>
              <a:buSzPct val="100000"/>
            </a:pPr>
            <a:r>
              <a:rPr lang="en-US" altLang="en-US" sz="2400" dirty="0">
                <a:solidFill>
                  <a:schemeClr val="tx1"/>
                </a:solidFill>
                <a:latin typeface="Calibri" panose="020F0502020204030204" pitchFamily="34" charset="0"/>
                <a:ea typeface="Arial"/>
                <a:cs typeface="Calibri" panose="020F0502020204030204" pitchFamily="34" charset="0"/>
              </a:rPr>
              <a:t>Another possible </a:t>
            </a:r>
            <a:r>
              <a:rPr lang="en-US" altLang="en-US" sz="2400" dirty="0" smtClean="0">
                <a:solidFill>
                  <a:schemeClr val="tx1"/>
                </a:solidFill>
                <a:latin typeface="Calibri" panose="020F0502020204030204" pitchFamily="34" charset="0"/>
                <a:ea typeface="Arial"/>
                <a:cs typeface="Calibri" panose="020F0502020204030204" pitchFamily="34" charset="0"/>
              </a:rPr>
              <a:t>solution:</a:t>
            </a:r>
            <a:endParaRPr lang="en-US" altLang="en-US" sz="2400" dirty="0">
              <a:solidFill>
                <a:schemeClr val="tx1"/>
              </a:solidFill>
              <a:latin typeface="Calibri" panose="020F0502020204030204" pitchFamily="34" charset="0"/>
              <a:ea typeface="Arial"/>
              <a:cs typeface="Calibri" panose="020F0502020204030204" pitchFamily="34" charset="0"/>
            </a:endParaRPr>
          </a:p>
        </p:txBody>
      </p:sp>
      <p:graphicFrame>
        <p:nvGraphicFramePr>
          <p:cNvPr id="8195" name="Object 2"/>
          <p:cNvGraphicFramePr>
            <a:graphicFrameLocks noGrp="1" noChangeAspect="1"/>
          </p:cNvGraphicFramePr>
          <p:nvPr>
            <p:ph sz="half" idx="4294967295"/>
            <p:extLst>
              <p:ext uri="{D42A27DB-BD31-4B8C-83A1-F6EECF244321}">
                <p14:modId xmlns:p14="http://schemas.microsoft.com/office/powerpoint/2010/main" val="477775086"/>
              </p:ext>
            </p:extLst>
          </p:nvPr>
        </p:nvGraphicFramePr>
        <p:xfrm>
          <a:off x="3474720" y="2219646"/>
          <a:ext cx="3886200" cy="3667348"/>
        </p:xfrm>
        <a:graphic>
          <a:graphicData uri="http://schemas.openxmlformats.org/presentationml/2006/ole">
            <mc:AlternateContent xmlns:mc="http://schemas.openxmlformats.org/markup-compatibility/2006">
              <mc:Choice xmlns:v="urn:schemas-microsoft-com:vml" Requires="v">
                <p:oleObj spid="_x0000_s9258" name="Visio" r:id="rId3" imgW="7442200" imgH="7023100" progId="Visio.Drawing.6">
                  <p:embed/>
                </p:oleObj>
              </mc:Choice>
              <mc:Fallback>
                <p:oleObj name="Visio" r:id="rId3" imgW="7442200" imgH="7023100" progId="Visio.Drawing.6">
                  <p:embed/>
                  <p:pic>
                    <p:nvPicPr>
                      <p:cNvPr id="8195"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4720" y="2219646"/>
                        <a:ext cx="3886200" cy="3667348"/>
                      </a:xfrm>
                      <a:prstGeom prst="rect">
                        <a:avLst/>
                      </a:prstGeom>
                      <a:noFill/>
                      <a:ln>
                        <a:noFill/>
                      </a:ln>
                      <a:effectLst/>
                      <a:extLst/>
                    </p:spPr>
                  </p:pic>
                </p:oleObj>
              </mc:Fallback>
            </mc:AlternateContent>
          </a:graphicData>
        </a:graphic>
      </p:graphicFrame>
      <p:cxnSp>
        <p:nvCxnSpPr>
          <p:cNvPr id="6" name="Google Shape;91;p1"/>
          <p:cNvCxnSpPr/>
          <p:nvPr/>
        </p:nvCxnSpPr>
        <p:spPr>
          <a:xfrm>
            <a:off x="764821" y="1165345"/>
            <a:ext cx="11008132" cy="8533"/>
          </a:xfrm>
          <a:prstGeom prst="straightConnector1">
            <a:avLst/>
          </a:prstGeom>
          <a:noFill/>
          <a:ln w="9525" cap="flat" cmpd="sng">
            <a:solidFill>
              <a:srgbClr val="0000FF"/>
            </a:solidFill>
            <a:prstDash val="solid"/>
            <a:round/>
            <a:headEnd type="none" w="med" len="med"/>
            <a:tailEnd type="none" w="med" len="med"/>
          </a:ln>
        </p:spPr>
      </p:cxnSp>
      <p:sp>
        <p:nvSpPr>
          <p:cNvPr id="7" name="Google Shape;96;gc29bfa9761_0_10"/>
          <p:cNvSpPr txBox="1">
            <a:spLocks/>
          </p:cNvSpPr>
          <p:nvPr/>
        </p:nvSpPr>
        <p:spPr>
          <a:xfrm>
            <a:off x="982698" y="252547"/>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20770887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777" y="1132115"/>
            <a:ext cx="11292840" cy="1257108"/>
          </a:xfrm>
        </p:spPr>
        <p:txBody>
          <a:bodyPr>
            <a:normAutofit fontScale="92500" lnSpcReduction="10000"/>
          </a:bodyPr>
          <a:lstStyle/>
          <a:p>
            <a:pPr marL="50800" indent="0">
              <a:buNone/>
            </a:pPr>
            <a:r>
              <a:rPr lang="en-US" sz="2200" b="1" dirty="0" smtClean="0"/>
              <a:t>CNN Visualization</a:t>
            </a:r>
            <a:r>
              <a:rPr lang="en-US" sz="2200" dirty="0" smtClean="0"/>
              <a:t>:</a:t>
            </a:r>
          </a:p>
          <a:p>
            <a:r>
              <a:rPr lang="en-US" sz="2000" dirty="0" smtClean="0"/>
              <a:t>Visualization </a:t>
            </a:r>
            <a:r>
              <a:rPr lang="en-US" sz="2000" dirty="0"/>
              <a:t>of a deep neural network trained with face </a:t>
            </a:r>
            <a:r>
              <a:rPr lang="en-US" sz="2000" dirty="0" smtClean="0"/>
              <a:t>images. </a:t>
            </a:r>
          </a:p>
          <a:p>
            <a:pPr marL="50800" indent="0">
              <a:buNone/>
            </a:pPr>
            <a:r>
              <a:rPr lang="en-US" sz="2000" dirty="0"/>
              <a:t> </a:t>
            </a:r>
            <a:r>
              <a:rPr lang="en-US" sz="2000" dirty="0" smtClean="0"/>
              <a:t>       </a:t>
            </a:r>
            <a:r>
              <a:rPr lang="en-US" sz="1800" dirty="0" smtClean="0"/>
              <a:t>Credit </a:t>
            </a:r>
            <a:r>
              <a:rPr lang="en-US" sz="1800" dirty="0"/>
              <a:t>for feature visualizations: [Lee09] </a:t>
            </a:r>
            <a:r>
              <a:rPr lang="en-US" sz="1800" dirty="0" err="1"/>
              <a:t>Honglak</a:t>
            </a:r>
            <a:r>
              <a:rPr lang="en-US" sz="1800" dirty="0"/>
              <a:t> Lee, Roger Grosse, Rajesh </a:t>
            </a:r>
            <a:r>
              <a:rPr lang="en-US" sz="1800" dirty="0" err="1"/>
              <a:t>Ranganath</a:t>
            </a:r>
            <a:r>
              <a:rPr lang="en-US" sz="1800" dirty="0"/>
              <a:t> and Andrew Y. Ng., ICML 2009.</a:t>
            </a:r>
          </a:p>
        </p:txBody>
      </p:sp>
      <p:grpSp>
        <p:nvGrpSpPr>
          <p:cNvPr id="6" name="Group 5"/>
          <p:cNvGrpSpPr>
            <a:grpSpLocks noChangeAspect="1"/>
          </p:cNvGrpSpPr>
          <p:nvPr/>
        </p:nvGrpSpPr>
        <p:grpSpPr>
          <a:xfrm>
            <a:off x="2684920" y="2455817"/>
            <a:ext cx="2309446" cy="1406771"/>
            <a:chOff x="1055689" y="552647"/>
            <a:chExt cx="2156640" cy="1464139"/>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3959" t="74107" r="43794" b="12639"/>
            <a:stretch/>
          </p:blipFill>
          <p:spPr>
            <a:xfrm>
              <a:off x="1055689" y="552647"/>
              <a:ext cx="2156214" cy="749218"/>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5746" t="74107" r="22022" b="12639"/>
            <a:stretch/>
          </p:blipFill>
          <p:spPr>
            <a:xfrm>
              <a:off x="1057523" y="1267568"/>
              <a:ext cx="2154806" cy="749218"/>
            </a:xfrm>
            <a:prstGeom prst="rect">
              <a:avLst/>
            </a:prstGeom>
          </p:spPr>
        </p:pic>
      </p:gr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6913" t="36559" r="68169" b="39054"/>
          <a:stretch/>
        </p:blipFill>
        <p:spPr>
          <a:xfrm>
            <a:off x="5121732" y="2447108"/>
            <a:ext cx="2489560" cy="1440757"/>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16647" t="61044" r="68398" b="12897"/>
          <a:stretch/>
        </p:blipFill>
        <p:spPr>
          <a:xfrm>
            <a:off x="7767086" y="2464526"/>
            <a:ext cx="2335765" cy="1388508"/>
          </a:xfrm>
          <a:prstGeom prst="rect">
            <a:avLst/>
          </a:prstGeom>
        </p:spPr>
      </p:pic>
      <p:sp>
        <p:nvSpPr>
          <p:cNvPr id="19" name="TextBox 18"/>
          <p:cNvSpPr txBox="1"/>
          <p:nvPr/>
        </p:nvSpPr>
        <p:spPr>
          <a:xfrm>
            <a:off x="1905001" y="4583669"/>
            <a:ext cx="582211" cy="307777"/>
          </a:xfrm>
          <a:prstGeom prst="rect">
            <a:avLst/>
          </a:prstGeom>
          <a:noFill/>
        </p:spPr>
        <p:txBody>
          <a:bodyPr wrap="none" rtlCol="0">
            <a:spAutoFit/>
          </a:bodyPr>
          <a:lstStyle/>
          <a:p>
            <a:r>
              <a:rPr lang="en-US" dirty="0"/>
              <a:t>Input</a:t>
            </a:r>
          </a:p>
        </p:txBody>
      </p:sp>
      <p:sp>
        <p:nvSpPr>
          <p:cNvPr id="20" name="TextBox 19"/>
          <p:cNvSpPr txBox="1"/>
          <p:nvPr/>
        </p:nvSpPr>
        <p:spPr>
          <a:xfrm>
            <a:off x="3048000" y="4114800"/>
            <a:ext cx="1981200" cy="523220"/>
          </a:xfrm>
          <a:prstGeom prst="rect">
            <a:avLst/>
          </a:prstGeom>
          <a:noFill/>
        </p:spPr>
        <p:txBody>
          <a:bodyPr wrap="square" rtlCol="0">
            <a:spAutoFit/>
          </a:bodyPr>
          <a:lstStyle/>
          <a:p>
            <a:r>
              <a:rPr lang="en-US" dirty="0"/>
              <a:t>Early layers, extract simple features.</a:t>
            </a:r>
          </a:p>
        </p:txBody>
      </p:sp>
      <p:sp>
        <p:nvSpPr>
          <p:cNvPr id="21" name="TextBox 20"/>
          <p:cNvSpPr txBox="1"/>
          <p:nvPr/>
        </p:nvSpPr>
        <p:spPr>
          <a:xfrm>
            <a:off x="5410200" y="4114800"/>
            <a:ext cx="1981200" cy="523220"/>
          </a:xfrm>
          <a:prstGeom prst="rect">
            <a:avLst/>
          </a:prstGeom>
          <a:noFill/>
        </p:spPr>
        <p:txBody>
          <a:bodyPr wrap="square" rtlCol="0">
            <a:spAutoFit/>
          </a:bodyPr>
          <a:lstStyle/>
          <a:p>
            <a:r>
              <a:rPr lang="en-US" dirty="0"/>
              <a:t>Middle layers, model shape parts.</a:t>
            </a:r>
          </a:p>
        </p:txBody>
      </p:sp>
      <p:sp>
        <p:nvSpPr>
          <p:cNvPr id="22" name="TextBox 21"/>
          <p:cNvSpPr txBox="1"/>
          <p:nvPr/>
        </p:nvSpPr>
        <p:spPr>
          <a:xfrm>
            <a:off x="7848600" y="4154269"/>
            <a:ext cx="2209800" cy="523220"/>
          </a:xfrm>
          <a:prstGeom prst="rect">
            <a:avLst/>
          </a:prstGeom>
          <a:noFill/>
        </p:spPr>
        <p:txBody>
          <a:bodyPr wrap="square" rtlCol="0">
            <a:spAutoFit/>
          </a:bodyPr>
          <a:lstStyle/>
          <a:p>
            <a:r>
              <a:rPr lang="en-US" dirty="0"/>
              <a:t>Last layers, model (almost) entire faces.</a:t>
            </a:r>
          </a:p>
        </p:txBody>
      </p:sp>
      <p:sp>
        <p:nvSpPr>
          <p:cNvPr id="23" name="Left Brace 22"/>
          <p:cNvSpPr/>
          <p:nvPr/>
        </p:nvSpPr>
        <p:spPr>
          <a:xfrm rot="5400000">
            <a:off x="3961591" y="3885391"/>
            <a:ext cx="230218" cy="19050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e 23"/>
          <p:cNvSpPr/>
          <p:nvPr/>
        </p:nvSpPr>
        <p:spPr>
          <a:xfrm rot="5400000">
            <a:off x="6326941" y="4034642"/>
            <a:ext cx="147718" cy="18288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e 24"/>
          <p:cNvSpPr/>
          <p:nvPr/>
        </p:nvSpPr>
        <p:spPr>
          <a:xfrm rot="5400000">
            <a:off x="8689141" y="4036259"/>
            <a:ext cx="147718" cy="18288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p:cNvSpPr txBox="1"/>
          <p:nvPr/>
        </p:nvSpPr>
        <p:spPr>
          <a:xfrm>
            <a:off x="9782637" y="4812269"/>
            <a:ext cx="721672" cy="307777"/>
          </a:xfrm>
          <a:prstGeom prst="rect">
            <a:avLst/>
          </a:prstGeom>
          <a:noFill/>
        </p:spPr>
        <p:txBody>
          <a:bodyPr wrap="none" rtlCol="0">
            <a:spAutoFit/>
          </a:bodyPr>
          <a:lstStyle/>
          <a:p>
            <a:r>
              <a:rPr lang="en-US" dirty="0"/>
              <a:t>Output</a:t>
            </a:r>
          </a:p>
        </p:txBody>
      </p:sp>
      <p:cxnSp>
        <p:nvCxnSpPr>
          <p:cNvPr id="28" name="Straight Arrow Connector 27"/>
          <p:cNvCxnSpPr>
            <a:endCxn id="8" idx="2"/>
          </p:cNvCxnSpPr>
          <p:nvPr/>
        </p:nvCxnSpPr>
        <p:spPr>
          <a:xfrm flipH="1" flipV="1">
            <a:off x="3840625" y="3862588"/>
            <a:ext cx="163143" cy="300389"/>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9" idx="2"/>
          </p:cNvCxnSpPr>
          <p:nvPr/>
        </p:nvCxnSpPr>
        <p:spPr>
          <a:xfrm flipV="1">
            <a:off x="6273276" y="3887865"/>
            <a:ext cx="93236" cy="346032"/>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8898364" y="3886200"/>
            <a:ext cx="93237" cy="34603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1695450" y="5181601"/>
            <a:ext cx="8667750" cy="1385029"/>
            <a:chOff x="171450" y="5181600"/>
            <a:chExt cx="8667750" cy="1385029"/>
          </a:xfrm>
        </p:grpSpPr>
        <p:grpSp>
          <p:nvGrpSpPr>
            <p:cNvPr id="18" name="Group 17"/>
            <p:cNvGrpSpPr/>
            <p:nvPr/>
          </p:nvGrpSpPr>
          <p:grpSpPr>
            <a:xfrm>
              <a:off x="171450" y="5181600"/>
              <a:ext cx="8667750" cy="1385029"/>
              <a:chOff x="-76200" y="4986208"/>
              <a:chExt cx="8667750" cy="1385029"/>
            </a:xfrm>
          </p:grpSpPr>
          <p:sp>
            <p:nvSpPr>
              <p:cNvPr id="5" name="Rectangle 4"/>
              <p:cNvSpPr/>
              <p:nvPr/>
            </p:nvSpPr>
            <p:spPr>
              <a:xfrm>
                <a:off x="-76200" y="5005258"/>
                <a:ext cx="1549400" cy="1319342"/>
              </a:xfrm>
              <a:prstGeom prst="rect">
                <a:avLst/>
              </a:prstGeom>
              <a:ln w="44450">
                <a:noFill/>
              </a:ln>
              <a:scene3d>
                <a:camera prst="orthographicFront">
                  <a:rot lat="1200000" lon="4380000" rev="0"/>
                </a:camera>
                <a:lightRig rig="threePt" dir="t"/>
              </a:scene3d>
              <a:sp3d extrusionH="63500" contourW="12700" prstMaterial="matte">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64577" y="4986208"/>
                <a:ext cx="1549400" cy="1319342"/>
              </a:xfrm>
              <a:prstGeom prst="rect">
                <a:avLst/>
              </a:prstGeom>
              <a:solidFill>
                <a:schemeClr val="bg2"/>
              </a:solidFill>
              <a:ln w="44450">
                <a:noFill/>
              </a:ln>
              <a:effectLst/>
              <a:scene3d>
                <a:camera prst="orthographicFront">
                  <a:rot lat="1200000" lon="4380000" rev="0"/>
                </a:camera>
                <a:lightRig rig="chilly" dir="t"/>
              </a:scene3d>
              <a:sp3d extrusionH="311150" contourW="12700" prstMaterial="powde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083777" y="5005258"/>
                <a:ext cx="1549400" cy="1319342"/>
              </a:xfrm>
              <a:prstGeom prst="rect">
                <a:avLst/>
              </a:prstGeom>
              <a:solidFill>
                <a:schemeClr val="bg2"/>
              </a:solidFill>
              <a:ln w="44450">
                <a:noFill/>
              </a:ln>
              <a:effectLst/>
              <a:scene3d>
                <a:camera prst="orthographicFront">
                  <a:rot lat="1200000" lon="4380000" rev="0"/>
                </a:camera>
                <a:lightRig rig="chilly" dir="t"/>
              </a:scene3d>
              <a:sp3d extrusionH="311150" contourW="12700" prstMaterial="powde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ChangeAspect="1"/>
              </p:cNvSpPr>
              <p:nvPr/>
            </p:nvSpPr>
            <p:spPr>
              <a:xfrm>
                <a:off x="3455377" y="5257800"/>
                <a:ext cx="1022474" cy="870655"/>
              </a:xfrm>
              <a:prstGeom prst="rect">
                <a:avLst/>
              </a:prstGeom>
              <a:solidFill>
                <a:schemeClr val="bg2"/>
              </a:solidFill>
              <a:ln w="44450">
                <a:noFill/>
              </a:ln>
              <a:effectLst/>
              <a:scene3d>
                <a:camera prst="orthographicFront">
                  <a:rot lat="1200000" lon="4380000" rev="0"/>
                </a:camera>
                <a:lightRig rig="chilly" dir="t"/>
              </a:scene3d>
              <a:sp3d extrusionH="508000" contourW="12700" prstMaterial="powde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ChangeAspect="1"/>
              </p:cNvSpPr>
              <p:nvPr/>
            </p:nvSpPr>
            <p:spPr>
              <a:xfrm>
                <a:off x="4490303" y="5257800"/>
                <a:ext cx="1022474" cy="870655"/>
              </a:xfrm>
              <a:prstGeom prst="rect">
                <a:avLst/>
              </a:prstGeom>
              <a:solidFill>
                <a:schemeClr val="bg2"/>
              </a:solidFill>
              <a:ln w="44450">
                <a:noFill/>
              </a:ln>
              <a:effectLst/>
              <a:scene3d>
                <a:camera prst="orthographicFront">
                  <a:rot lat="1200000" lon="4380000" rev="0"/>
                </a:camera>
                <a:lightRig rig="chilly" dir="t"/>
              </a:scene3d>
              <a:sp3d extrusionH="508000" contourW="12700" prstMaterial="powde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a:spLocks noChangeAspect="1"/>
              </p:cNvSpPr>
              <p:nvPr/>
            </p:nvSpPr>
            <p:spPr>
              <a:xfrm>
                <a:off x="5709503" y="5257801"/>
                <a:ext cx="717674" cy="611112"/>
              </a:xfrm>
              <a:prstGeom prst="rect">
                <a:avLst/>
              </a:prstGeom>
              <a:solidFill>
                <a:schemeClr val="bg2"/>
              </a:solidFill>
              <a:ln w="44450">
                <a:noFill/>
              </a:ln>
              <a:effectLst/>
              <a:scene3d>
                <a:camera prst="orthographicFront">
                  <a:rot lat="1200000" lon="4380000" rev="0"/>
                </a:camera>
                <a:lightRig rig="chilly" dir="t"/>
              </a:scene3d>
              <a:sp3d extrusionH="698500" contourW="12700" prstMaterial="powde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a:spLocks noChangeAspect="1"/>
              </p:cNvSpPr>
              <p:nvPr/>
            </p:nvSpPr>
            <p:spPr>
              <a:xfrm>
                <a:off x="6884894" y="5257801"/>
                <a:ext cx="717674" cy="611112"/>
              </a:xfrm>
              <a:prstGeom prst="rect">
                <a:avLst/>
              </a:prstGeom>
              <a:solidFill>
                <a:schemeClr val="bg2"/>
              </a:solidFill>
              <a:ln w="44450">
                <a:noFill/>
              </a:ln>
              <a:effectLst/>
              <a:scene3d>
                <a:camera prst="orthographicFront">
                  <a:rot lat="1200000" lon="4380000" rev="0"/>
                </a:camera>
                <a:lightRig rig="chilly" dir="t"/>
              </a:scene3d>
              <a:sp3d extrusionH="698500" contourW="12700" prstMaterial="powde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362950" y="4999637"/>
                <a:ext cx="228600" cy="1371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3" name="Straight Arrow Connector 32"/>
            <p:cNvCxnSpPr/>
            <p:nvPr/>
          </p:nvCxnSpPr>
          <p:spPr>
            <a:xfrm>
              <a:off x="1295400" y="5867400"/>
              <a:ext cx="53340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514600" y="5867400"/>
              <a:ext cx="53340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657600" y="5867400"/>
              <a:ext cx="53340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4953000" y="5867400"/>
              <a:ext cx="38100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019800" y="5867400"/>
              <a:ext cx="30480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162800" y="5867400"/>
              <a:ext cx="304800" cy="0"/>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17" idx="1"/>
            </p:cNvCxnSpPr>
            <p:nvPr/>
          </p:nvCxnSpPr>
          <p:spPr>
            <a:xfrm>
              <a:off x="8382000" y="5867400"/>
              <a:ext cx="228600" cy="13429"/>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2"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43"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4222429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832423" y="1824446"/>
            <a:ext cx="9974914" cy="2634343"/>
          </a:xfrm>
        </p:spPr>
        <p:txBody>
          <a:bodyPr>
            <a:normAutofit/>
          </a:bodyPr>
          <a:lstStyle/>
          <a:p>
            <a:r>
              <a:rPr lang="en-US" sz="2400" dirty="0" smtClean="0"/>
              <a:t>Task: classify each image into over 1,000 categories.</a:t>
            </a:r>
          </a:p>
          <a:p>
            <a:r>
              <a:rPr lang="en-US" sz="2400" dirty="0" smtClean="0"/>
              <a:t>Before deep learning: 25% error rate.</a:t>
            </a:r>
          </a:p>
          <a:p>
            <a:r>
              <a:rPr lang="en-US" sz="2400" dirty="0" smtClean="0"/>
              <a:t>2012: deep learning model, 16% error rate.</a:t>
            </a:r>
          </a:p>
          <a:p>
            <a:pPr lvl="1"/>
            <a:r>
              <a:rPr lang="en-US" sz="2000" dirty="0" smtClean="0"/>
              <a:t>Had a huge impact in the computer vision community.</a:t>
            </a:r>
          </a:p>
          <a:p>
            <a:pPr lvl="1"/>
            <a:r>
              <a:rPr lang="en-US" sz="2000" dirty="0" smtClean="0"/>
              <a:t>Reference: </a:t>
            </a:r>
            <a:r>
              <a:rPr lang="en-US" sz="2000" dirty="0"/>
              <a:t>[Kriz12] Alex </a:t>
            </a:r>
            <a:r>
              <a:rPr lang="en-US" sz="2000" dirty="0" err="1"/>
              <a:t>Krizhevsky</a:t>
            </a:r>
            <a:r>
              <a:rPr lang="en-US" sz="2000" dirty="0"/>
              <a:t>, Ilya </a:t>
            </a:r>
            <a:r>
              <a:rPr lang="en-US" sz="2000" dirty="0" err="1"/>
              <a:t>Sutskever</a:t>
            </a:r>
            <a:r>
              <a:rPr lang="en-US" sz="2000" dirty="0"/>
              <a:t>, and Geoffrey E. </a:t>
            </a:r>
            <a:r>
              <a:rPr lang="en-US" sz="2000" dirty="0" smtClean="0"/>
              <a:t>Hinton, NIPS </a:t>
            </a:r>
            <a:r>
              <a:rPr lang="en-US" sz="2000" dirty="0"/>
              <a:t>2012</a:t>
            </a:r>
            <a:r>
              <a:rPr lang="en-US" sz="2000" dirty="0" smtClean="0"/>
              <a:t>.</a:t>
            </a:r>
          </a:p>
          <a:p>
            <a:r>
              <a:rPr lang="en-US" sz="2400" dirty="0" smtClean="0"/>
              <a:t>Now: under 5% error rate.</a:t>
            </a:r>
            <a:endParaRPr lang="en-US" sz="2400" dirty="0"/>
          </a:p>
        </p:txBody>
      </p:sp>
      <p:sp>
        <p:nvSpPr>
          <p:cNvPr id="2" name="Title 1"/>
          <p:cNvSpPr>
            <a:spLocks noGrp="1"/>
          </p:cNvSpPr>
          <p:nvPr>
            <p:ph type="title"/>
          </p:nvPr>
        </p:nvSpPr>
        <p:spPr>
          <a:xfrm>
            <a:off x="672738" y="1271452"/>
            <a:ext cx="10515600" cy="671785"/>
          </a:xfrm>
        </p:spPr>
        <p:txBody>
          <a:bodyPr>
            <a:normAutofit/>
          </a:bodyPr>
          <a:lstStyle/>
          <a:p>
            <a:r>
              <a:rPr lang="en-US" sz="2800" dirty="0" smtClean="0"/>
              <a:t>Success Stories – ImageNet:</a:t>
            </a:r>
            <a:endParaRPr lang="en-US" sz="2800" dirty="0"/>
          </a:p>
        </p:txBody>
      </p:sp>
      <p:grpSp>
        <p:nvGrpSpPr>
          <p:cNvPr id="14" name="Group 13"/>
          <p:cNvGrpSpPr/>
          <p:nvPr/>
        </p:nvGrpSpPr>
        <p:grpSpPr>
          <a:xfrm>
            <a:off x="1724297" y="5038699"/>
            <a:ext cx="8210550" cy="1296786"/>
            <a:chOff x="457200" y="4539657"/>
            <a:chExt cx="8210550" cy="1296786"/>
          </a:xfrm>
        </p:grpSpPr>
        <p:pic>
          <p:nvPicPr>
            <p:cNvPr id="6" name="Picture 5"/>
            <p:cNvPicPr>
              <a:picLocks noChangeAspect="1"/>
            </p:cNvPicPr>
            <p:nvPr/>
          </p:nvPicPr>
          <p:blipFill>
            <a:blip r:embed="rId2"/>
            <a:stretch>
              <a:fillRect/>
            </a:stretch>
          </p:blipFill>
          <p:spPr>
            <a:xfrm>
              <a:off x="2000249" y="4541042"/>
              <a:ext cx="993438" cy="1179855"/>
            </a:xfrm>
            <a:prstGeom prst="rect">
              <a:avLst/>
            </a:prstGeom>
          </p:spPr>
        </p:pic>
        <p:pic>
          <p:nvPicPr>
            <p:cNvPr id="5122" name="Picture 2" descr="http://farm4.static.flickr.com/3049/3090641814_9fd309060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7589" y="4547472"/>
              <a:ext cx="1490286" cy="11177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457200" y="4547473"/>
              <a:ext cx="1466849" cy="1100137"/>
            </a:xfrm>
            <a:prstGeom prst="rect">
              <a:avLst/>
            </a:prstGeom>
          </p:spPr>
        </p:pic>
        <p:pic>
          <p:nvPicPr>
            <p:cNvPr id="8" name="Picture 7"/>
            <p:cNvPicPr>
              <a:picLocks noChangeAspect="1"/>
            </p:cNvPicPr>
            <p:nvPr/>
          </p:nvPicPr>
          <p:blipFill>
            <a:blip r:embed="rId5"/>
            <a:stretch>
              <a:fillRect/>
            </a:stretch>
          </p:blipFill>
          <p:spPr>
            <a:xfrm>
              <a:off x="7696200" y="4541043"/>
              <a:ext cx="971550" cy="1295400"/>
            </a:xfrm>
            <a:prstGeom prst="rect">
              <a:avLst/>
            </a:prstGeom>
          </p:spPr>
        </p:pic>
        <p:pic>
          <p:nvPicPr>
            <p:cNvPr id="9" name="Picture 8"/>
            <p:cNvPicPr>
              <a:picLocks noChangeAspect="1"/>
            </p:cNvPicPr>
            <p:nvPr/>
          </p:nvPicPr>
          <p:blipFill>
            <a:blip r:embed="rId6"/>
            <a:stretch>
              <a:fillRect/>
            </a:stretch>
          </p:blipFill>
          <p:spPr>
            <a:xfrm>
              <a:off x="6151184" y="4547473"/>
              <a:ext cx="1468816" cy="1101612"/>
            </a:xfrm>
            <a:prstGeom prst="rect">
              <a:avLst/>
            </a:prstGeom>
          </p:spPr>
        </p:pic>
        <p:pic>
          <p:nvPicPr>
            <p:cNvPr id="12" name="Content Placeholder 4"/>
            <p:cNvPicPr>
              <a:picLocks noChangeAspect="1"/>
            </p:cNvPicPr>
            <p:nvPr/>
          </p:nvPicPr>
          <p:blipFill>
            <a:blip r:embed="rId7"/>
            <a:stretch>
              <a:fillRect/>
            </a:stretch>
          </p:blipFill>
          <p:spPr>
            <a:xfrm>
              <a:off x="3059424" y="4539657"/>
              <a:ext cx="1466851" cy="1100138"/>
            </a:xfrm>
            <a:prstGeom prst="rect">
              <a:avLst/>
            </a:prstGeom>
          </p:spPr>
        </p:pic>
      </p:grpSp>
      <p:sp>
        <p:nvSpPr>
          <p:cNvPr id="13" name="TextBox 12"/>
          <p:cNvSpPr txBox="1"/>
          <p:nvPr/>
        </p:nvSpPr>
        <p:spPr>
          <a:xfrm>
            <a:off x="4409823" y="6392875"/>
            <a:ext cx="2988319" cy="307777"/>
          </a:xfrm>
          <a:prstGeom prst="rect">
            <a:avLst/>
          </a:prstGeom>
          <a:noFill/>
        </p:spPr>
        <p:txBody>
          <a:bodyPr wrap="none" rtlCol="0">
            <a:spAutoFit/>
          </a:bodyPr>
          <a:lstStyle/>
          <a:p>
            <a:r>
              <a:rPr lang="en-US" dirty="0"/>
              <a:t>Images from the ImageNet dataset.</a:t>
            </a:r>
          </a:p>
        </p:txBody>
      </p:sp>
      <p:cxnSp>
        <p:nvCxnSpPr>
          <p:cNvPr id="15"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16"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30835309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520" y="1340485"/>
            <a:ext cx="10515600" cy="549276"/>
          </a:xfrm>
        </p:spPr>
        <p:txBody>
          <a:bodyPr>
            <a:normAutofit/>
          </a:bodyPr>
          <a:lstStyle/>
          <a:p>
            <a:r>
              <a:rPr lang="en-US" sz="2800" dirty="0" smtClean="0"/>
              <a:t>Success Stories – Face Recognition:</a:t>
            </a:r>
            <a:endParaRPr lang="en-US" sz="2800" dirty="0"/>
          </a:p>
        </p:txBody>
      </p:sp>
      <p:sp>
        <p:nvSpPr>
          <p:cNvPr id="4" name="Slide Number Placeholder 3"/>
          <p:cNvSpPr>
            <a:spLocks noGrp="1"/>
          </p:cNvSpPr>
          <p:nvPr>
            <p:ph type="sldNum" sz="quarter" idx="4294967295"/>
          </p:nvPr>
        </p:nvSpPr>
        <p:spPr/>
        <p:txBody>
          <a:bodyPr/>
          <a:lstStyle/>
          <a:p>
            <a:fld id="{B6F15528-21DE-4FAA-801E-634DDDAF4B2B}" type="slidenum">
              <a:rPr lang="en-US" smtClean="0"/>
              <a:pPr/>
              <a:t>52</a:t>
            </a:fld>
            <a:endParaRPr lang="en-US"/>
          </a:p>
        </p:txBody>
      </p:sp>
      <p:grpSp>
        <p:nvGrpSpPr>
          <p:cNvPr id="11" name="Group 10"/>
          <p:cNvGrpSpPr/>
          <p:nvPr/>
        </p:nvGrpSpPr>
        <p:grpSpPr>
          <a:xfrm>
            <a:off x="2357845" y="4762551"/>
            <a:ext cx="7678276" cy="991638"/>
            <a:chOff x="990600" y="5180562"/>
            <a:chExt cx="7678276" cy="991638"/>
          </a:xfrm>
        </p:grpSpPr>
        <p:pic>
          <p:nvPicPr>
            <p:cNvPr id="6148" name="Picture 4" descr="http://megaface.cs.washington.edu/content/imageset/6260139309_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677" y="5204374"/>
              <a:ext cx="952500" cy="90487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megaface.cs.washington.edu/content/imageset/13328200333_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5180562"/>
              <a:ext cx="666750"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7716376" y="5214158"/>
              <a:ext cx="952500" cy="904875"/>
            </a:xfrm>
            <a:prstGeom prst="rect">
              <a:avLst/>
            </a:prstGeom>
          </p:spPr>
        </p:pic>
        <p:pic>
          <p:nvPicPr>
            <p:cNvPr id="7" name="Picture 6"/>
            <p:cNvPicPr>
              <a:picLocks noChangeAspect="1"/>
            </p:cNvPicPr>
            <p:nvPr/>
          </p:nvPicPr>
          <p:blipFill>
            <a:blip r:embed="rId5"/>
            <a:stretch>
              <a:fillRect/>
            </a:stretch>
          </p:blipFill>
          <p:spPr>
            <a:xfrm>
              <a:off x="6684934" y="5204374"/>
              <a:ext cx="952500" cy="933450"/>
            </a:xfrm>
            <a:prstGeom prst="rect">
              <a:avLst/>
            </a:prstGeom>
          </p:spPr>
        </p:pic>
        <p:pic>
          <p:nvPicPr>
            <p:cNvPr id="8" name="Picture 7"/>
            <p:cNvPicPr>
              <a:picLocks noChangeAspect="1"/>
            </p:cNvPicPr>
            <p:nvPr/>
          </p:nvPicPr>
          <p:blipFill>
            <a:blip r:embed="rId6"/>
            <a:stretch>
              <a:fillRect/>
            </a:stretch>
          </p:blipFill>
          <p:spPr>
            <a:xfrm>
              <a:off x="3853153" y="5209223"/>
              <a:ext cx="952500" cy="952500"/>
            </a:xfrm>
            <a:prstGeom prst="rect">
              <a:avLst/>
            </a:prstGeom>
          </p:spPr>
        </p:pic>
        <p:pic>
          <p:nvPicPr>
            <p:cNvPr id="9" name="Picture 8"/>
            <p:cNvPicPr>
              <a:picLocks noChangeAspect="1"/>
            </p:cNvPicPr>
            <p:nvPr/>
          </p:nvPicPr>
          <p:blipFill>
            <a:blip r:embed="rId7"/>
            <a:stretch>
              <a:fillRect/>
            </a:stretch>
          </p:blipFill>
          <p:spPr>
            <a:xfrm>
              <a:off x="5728307" y="5219700"/>
              <a:ext cx="876300" cy="952500"/>
            </a:xfrm>
            <a:prstGeom prst="rect">
              <a:avLst/>
            </a:prstGeom>
          </p:spPr>
        </p:pic>
        <p:pic>
          <p:nvPicPr>
            <p:cNvPr id="10" name="Picture 9"/>
            <p:cNvPicPr>
              <a:picLocks noChangeAspect="1"/>
            </p:cNvPicPr>
            <p:nvPr/>
          </p:nvPicPr>
          <p:blipFill>
            <a:blip r:embed="rId8"/>
            <a:stretch>
              <a:fillRect/>
            </a:stretch>
          </p:blipFill>
          <p:spPr>
            <a:xfrm>
              <a:off x="2795415" y="5205500"/>
              <a:ext cx="952500" cy="952500"/>
            </a:xfrm>
            <a:prstGeom prst="rect">
              <a:avLst/>
            </a:prstGeom>
          </p:spPr>
        </p:pic>
        <p:pic>
          <p:nvPicPr>
            <p:cNvPr id="13" name="Content Placeholder 4"/>
            <p:cNvPicPr>
              <a:picLocks noChangeAspect="1"/>
            </p:cNvPicPr>
            <p:nvPr/>
          </p:nvPicPr>
          <p:blipFill>
            <a:blip r:embed="rId9"/>
            <a:stretch>
              <a:fillRect/>
            </a:stretch>
          </p:blipFill>
          <p:spPr>
            <a:xfrm>
              <a:off x="4884595" y="5204374"/>
              <a:ext cx="762000" cy="952500"/>
            </a:xfrm>
            <a:prstGeom prst="rect">
              <a:avLst/>
            </a:prstGeom>
          </p:spPr>
        </p:pic>
      </p:grpSp>
      <p:sp>
        <p:nvSpPr>
          <p:cNvPr id="12" name="Content Placeholder 11"/>
          <p:cNvSpPr>
            <a:spLocks noGrp="1"/>
          </p:cNvSpPr>
          <p:nvPr>
            <p:ph idx="1"/>
          </p:nvPr>
        </p:nvSpPr>
        <p:spPr>
          <a:xfrm>
            <a:off x="235131" y="1956254"/>
            <a:ext cx="11852366" cy="2276112"/>
          </a:xfrm>
        </p:spPr>
        <p:txBody>
          <a:bodyPr>
            <a:normAutofit/>
          </a:bodyPr>
          <a:lstStyle/>
          <a:p>
            <a:r>
              <a:rPr lang="en-US" sz="2400" dirty="0" smtClean="0"/>
              <a:t>99.6% accuracy in recognizing a dataset of 5,000 individuals.</a:t>
            </a:r>
          </a:p>
          <a:p>
            <a:pPr lvl="1"/>
            <a:r>
              <a:rPr lang="en-US" sz="2000" dirty="0" smtClean="0"/>
              <a:t>Reference: [Kem16</a:t>
            </a:r>
            <a:r>
              <a:rPr lang="en-US" sz="2000" dirty="0"/>
              <a:t>] Ira </a:t>
            </a:r>
            <a:r>
              <a:rPr lang="en-US" sz="2000" dirty="0" err="1"/>
              <a:t>Kemelmacher-Shlizerman</a:t>
            </a:r>
            <a:r>
              <a:rPr lang="en-US" sz="2000" dirty="0"/>
              <a:t>, Steve Seitz, Daniel Miller, Evan </a:t>
            </a:r>
            <a:r>
              <a:rPr lang="en-US" sz="2000" dirty="0" smtClean="0"/>
              <a:t>Brossard,  CVPR </a:t>
            </a:r>
            <a:r>
              <a:rPr lang="en-US" sz="2000" dirty="0"/>
              <a:t>2016</a:t>
            </a:r>
            <a:r>
              <a:rPr lang="en-US" sz="2000" dirty="0" smtClean="0"/>
              <a:t>.</a:t>
            </a:r>
          </a:p>
          <a:p>
            <a:r>
              <a:rPr lang="en-US" sz="2400" dirty="0" smtClean="0"/>
              <a:t>Face verification used for unlocking smartphones and laptops.</a:t>
            </a:r>
          </a:p>
          <a:p>
            <a:r>
              <a:rPr lang="en-US" sz="2400" dirty="0" smtClean="0"/>
              <a:t>Social media websites identify people in photos.</a:t>
            </a:r>
          </a:p>
          <a:p>
            <a:pPr lvl="1"/>
            <a:r>
              <a:rPr lang="en-US" sz="2000" dirty="0" smtClean="0"/>
              <a:t>Google Photos, Facebook…</a:t>
            </a:r>
            <a:endParaRPr lang="en-US" sz="2000" dirty="0"/>
          </a:p>
        </p:txBody>
      </p:sp>
      <p:sp>
        <p:nvSpPr>
          <p:cNvPr id="3" name="TextBox 2"/>
          <p:cNvSpPr txBox="1"/>
          <p:nvPr/>
        </p:nvSpPr>
        <p:spPr>
          <a:xfrm>
            <a:off x="4498013" y="5945779"/>
            <a:ext cx="3057247" cy="307777"/>
          </a:xfrm>
          <a:prstGeom prst="rect">
            <a:avLst/>
          </a:prstGeom>
          <a:noFill/>
        </p:spPr>
        <p:txBody>
          <a:bodyPr wrap="none" rtlCol="0">
            <a:spAutoFit/>
          </a:bodyPr>
          <a:lstStyle/>
          <a:p>
            <a:r>
              <a:rPr lang="en-US" dirty="0"/>
              <a:t>Images from the </a:t>
            </a:r>
            <a:r>
              <a:rPr lang="en-US" dirty="0" err="1"/>
              <a:t>MegaFace</a:t>
            </a:r>
            <a:r>
              <a:rPr lang="en-US" dirty="0"/>
              <a:t> </a:t>
            </a:r>
            <a:r>
              <a:rPr lang="en-US" dirty="0" smtClean="0"/>
              <a:t>dataset</a:t>
            </a:r>
            <a:endParaRPr lang="en-US" dirty="0"/>
          </a:p>
        </p:txBody>
      </p:sp>
      <p:cxnSp>
        <p:nvCxnSpPr>
          <p:cNvPr id="15"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16"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4432112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Rectangle 3"/>
          <p:cNvSpPr>
            <a:spLocks noGrp="1" noChangeArrowheads="1"/>
          </p:cNvSpPr>
          <p:nvPr>
            <p:ph type="body" idx="1"/>
          </p:nvPr>
        </p:nvSpPr>
        <p:spPr>
          <a:xfrm>
            <a:off x="518159" y="1438321"/>
            <a:ext cx="9958251" cy="1749016"/>
          </a:xfrm>
        </p:spPr>
        <p:txBody>
          <a:bodyPr>
            <a:normAutofit fontScale="92500"/>
          </a:bodyPr>
          <a:lstStyle/>
          <a:p>
            <a:pPr marL="50800" indent="0">
              <a:buNone/>
            </a:pPr>
            <a:r>
              <a:rPr lang="en-US" altLang="en-US" dirty="0"/>
              <a:t>Optimizing concave/convex </a:t>
            </a:r>
            <a:r>
              <a:rPr lang="en-US" altLang="en-US" dirty="0" smtClean="0"/>
              <a:t>function:</a:t>
            </a:r>
          </a:p>
          <a:p>
            <a:r>
              <a:rPr lang="en-US" altLang="en-US" dirty="0" smtClean="0"/>
              <a:t>Maximum </a:t>
            </a:r>
            <a:r>
              <a:rPr lang="en-US" altLang="en-US" dirty="0"/>
              <a:t>of a concave function = minimum of a convex function</a:t>
            </a:r>
          </a:p>
          <a:p>
            <a:pPr>
              <a:buFont typeface="Wingdings" panose="05000000000000000000" pitchFamily="2" charset="2"/>
              <a:buNone/>
            </a:pPr>
            <a:r>
              <a:rPr lang="en-US" altLang="en-US" b="1" dirty="0" smtClean="0">
                <a:solidFill>
                  <a:schemeClr val="tx1"/>
                </a:solidFill>
              </a:rPr>
              <a:t>Gradient </a:t>
            </a:r>
            <a:r>
              <a:rPr lang="en-US" altLang="en-US" b="1" dirty="0">
                <a:solidFill>
                  <a:schemeClr val="tx1"/>
                </a:solidFill>
              </a:rPr>
              <a:t>descent (convex</a:t>
            </a:r>
            <a:r>
              <a:rPr lang="en-US" altLang="en-US" b="1" dirty="0" smtClean="0">
                <a:solidFill>
                  <a:schemeClr val="tx1"/>
                </a:solidFill>
              </a:rPr>
              <a:t>):</a:t>
            </a:r>
            <a:endParaRPr lang="en-US" altLang="en-US" b="1" dirty="0">
              <a:solidFill>
                <a:schemeClr val="tx1"/>
              </a:solidFill>
            </a:endParaRPr>
          </a:p>
        </p:txBody>
      </p:sp>
      <p:pic>
        <p:nvPicPr>
          <p:cNvPr id="1669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954" y="3177304"/>
            <a:ext cx="8763000" cy="3154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7"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585554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idx="4294967295"/>
          </p:nvPr>
        </p:nvSpPr>
        <p:spPr>
          <a:xfrm>
            <a:off x="376645" y="1288234"/>
            <a:ext cx="10515600" cy="505732"/>
          </a:xfrm>
        </p:spPr>
        <p:txBody>
          <a:bodyPr>
            <a:noAutofit/>
          </a:bodyPr>
          <a:lstStyle/>
          <a:p>
            <a:r>
              <a:rPr lang="en-US" altLang="en-US" sz="2800" dirty="0" smtClean="0"/>
              <a:t>Neural </a:t>
            </a:r>
            <a:r>
              <a:rPr lang="en-US" altLang="en-US" sz="2800" dirty="0" smtClean="0"/>
              <a:t>Networks </a:t>
            </a:r>
            <a:r>
              <a:rPr lang="en-US" altLang="en-US" sz="2800" dirty="0" smtClean="0"/>
              <a:t>as a </a:t>
            </a:r>
            <a:r>
              <a:rPr lang="en-US" altLang="en-US" sz="2800" dirty="0" smtClean="0"/>
              <a:t>classifier</a:t>
            </a:r>
            <a:r>
              <a:rPr lang="en-US" altLang="en-US" sz="2800" dirty="0" smtClean="0"/>
              <a:t>:</a:t>
            </a:r>
            <a:endParaRPr lang="en-US" altLang="en-US" sz="2800" dirty="0"/>
          </a:p>
        </p:txBody>
      </p:sp>
      <p:sp>
        <p:nvSpPr>
          <p:cNvPr id="3078" name="Rectangle 3"/>
          <p:cNvSpPr>
            <a:spLocks noGrp="1" noChangeArrowheads="1"/>
          </p:cNvSpPr>
          <p:nvPr>
            <p:ph type="body" idx="4294967295"/>
          </p:nvPr>
        </p:nvSpPr>
        <p:spPr>
          <a:xfrm>
            <a:off x="677685" y="1817582"/>
            <a:ext cx="11375770" cy="4795653"/>
          </a:xfrm>
        </p:spPr>
        <p:txBody>
          <a:bodyPr>
            <a:normAutofit/>
          </a:bodyPr>
          <a:lstStyle/>
          <a:p>
            <a:r>
              <a:rPr lang="en-US" altLang="en-US" sz="2000" b="1" dirty="0" smtClean="0"/>
              <a:t>Weakness</a:t>
            </a:r>
            <a:r>
              <a:rPr lang="en-US" altLang="en-US" sz="2000" dirty="0" smtClean="0"/>
              <a:t>:</a:t>
            </a:r>
            <a:endParaRPr lang="en-US" altLang="en-US" sz="2000" dirty="0"/>
          </a:p>
          <a:p>
            <a:pPr lvl="1"/>
            <a:r>
              <a:rPr lang="en-US" altLang="en-US" sz="2000" dirty="0"/>
              <a:t>Long training time </a:t>
            </a:r>
          </a:p>
          <a:p>
            <a:pPr lvl="1"/>
            <a:r>
              <a:rPr lang="en-US" altLang="en-US" sz="2000" dirty="0"/>
              <a:t>Require a number of parameters typically best determined empirically, e.g., the network topology or “structure.”</a:t>
            </a:r>
          </a:p>
          <a:p>
            <a:pPr lvl="1"/>
            <a:r>
              <a:rPr lang="en-US" altLang="en-US" sz="2000" dirty="0"/>
              <a:t>Poor interpretability: Difficult to interpret the symbolic meaning behind the learned weights and of “hidden units” in the network</a:t>
            </a:r>
          </a:p>
          <a:p>
            <a:r>
              <a:rPr lang="en-US" altLang="en-US" sz="2000" b="1" dirty="0" smtClean="0"/>
              <a:t>Strength</a:t>
            </a:r>
            <a:r>
              <a:rPr lang="en-US" altLang="en-US" sz="2000" dirty="0" smtClean="0"/>
              <a:t>:</a:t>
            </a:r>
            <a:endParaRPr lang="en-US" altLang="en-US" sz="2000" dirty="0"/>
          </a:p>
          <a:p>
            <a:pPr lvl="1"/>
            <a:r>
              <a:rPr lang="en-US" altLang="en-US" sz="2000" dirty="0"/>
              <a:t>High tolerance to noisy data </a:t>
            </a:r>
          </a:p>
          <a:p>
            <a:pPr lvl="1"/>
            <a:r>
              <a:rPr lang="en-US" altLang="en-US" sz="2000" dirty="0"/>
              <a:t>Ability to classify untrained patterns </a:t>
            </a:r>
          </a:p>
          <a:p>
            <a:pPr lvl="1"/>
            <a:r>
              <a:rPr lang="en-US" altLang="en-US" sz="2000" dirty="0"/>
              <a:t>Well-suited for continuous-valued inputs and outputs</a:t>
            </a:r>
          </a:p>
          <a:p>
            <a:pPr lvl="1"/>
            <a:r>
              <a:rPr lang="en-US" altLang="en-US" sz="2000" dirty="0"/>
              <a:t>Successful on a wide array of real-world data</a:t>
            </a:r>
          </a:p>
          <a:p>
            <a:pPr lvl="1"/>
            <a:r>
              <a:rPr lang="en-US" altLang="en-US" sz="2000" dirty="0"/>
              <a:t>Algorithms are inherently parallel</a:t>
            </a:r>
          </a:p>
          <a:p>
            <a:pPr lvl="1"/>
            <a:r>
              <a:rPr lang="en-US" altLang="en-US" sz="2000" dirty="0"/>
              <a:t>Techniques have recently been developed for the extraction of rules from trained neural </a:t>
            </a:r>
            <a:r>
              <a:rPr lang="en-US" altLang="en-US" sz="2000" dirty="0" smtClean="0"/>
              <a:t>networks.</a:t>
            </a:r>
            <a:endParaRPr lang="en-US" altLang="en-US" sz="2000" dirty="0"/>
          </a:p>
        </p:txBody>
      </p:sp>
      <p:cxnSp>
        <p:nvCxnSpPr>
          <p:cNvPr id="7"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8"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1772777504"/>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標題 1"/>
          <p:cNvSpPr>
            <a:spLocks noGrp="1"/>
          </p:cNvSpPr>
          <p:nvPr>
            <p:ph type="title"/>
          </p:nvPr>
        </p:nvSpPr>
        <p:spPr>
          <a:xfrm>
            <a:off x="467411" y="1505157"/>
            <a:ext cx="2192662" cy="331560"/>
          </a:xfrm>
        </p:spPr>
        <p:txBody>
          <a:bodyPr>
            <a:noAutofit/>
          </a:bodyPr>
          <a:lstStyle/>
          <a:p>
            <a:r>
              <a:rPr lang="en-US" altLang="zh-TW" sz="2800" dirty="0" smtClean="0">
                <a:ea typeface="ＭＳ Ｐゴシック" panose="020B0600070205080204" pitchFamily="34" charset="-128"/>
              </a:rPr>
              <a:t>Convolution:</a:t>
            </a:r>
            <a:endParaRPr lang="zh-TW" altLang="en-US" sz="2800" dirty="0" smtClean="0">
              <a:ea typeface="ＭＳ Ｐゴシック" panose="020B0600070205080204" pitchFamily="34" charset="-128"/>
            </a:endParaRPr>
          </a:p>
        </p:txBody>
      </p:sp>
      <p:graphicFrame>
        <p:nvGraphicFramePr>
          <p:cNvPr id="5" name="內容版面配置區 3"/>
          <p:cNvGraphicFramePr>
            <a:graphicFrameLocks noGrp="1"/>
          </p:cNvGraphicFramePr>
          <p:nvPr>
            <p:ph idx="1"/>
          </p:nvPr>
        </p:nvGraphicFramePr>
        <p:xfrm>
          <a:off x="2509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6" name="文字方塊 4"/>
          <p:cNvSpPr txBox="1">
            <a:spLocks noChangeArrowheads="1"/>
          </p:cNvSpPr>
          <p:nvPr/>
        </p:nvSpPr>
        <p:spPr bwMode="auto">
          <a:xfrm>
            <a:off x="2773364" y="5389564"/>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6 x 6 image</a:t>
            </a:r>
            <a:endParaRPr lang="zh-TW" altLang="en-US"/>
          </a:p>
        </p:txBody>
      </p:sp>
      <p:graphicFrame>
        <p:nvGraphicFramePr>
          <p:cNvPr id="7" name="表格 5"/>
          <p:cNvGraphicFramePr>
            <a:graphicFrameLocks noGrp="1"/>
          </p:cNvGraphicFramePr>
          <p:nvPr/>
        </p:nvGraphicFramePr>
        <p:xfrm>
          <a:off x="6783388" y="206851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8" name="文字方塊 6"/>
          <p:cNvSpPr txBox="1">
            <a:spLocks noChangeArrowheads="1"/>
          </p:cNvSpPr>
          <p:nvPr/>
        </p:nvSpPr>
        <p:spPr bwMode="auto">
          <a:xfrm>
            <a:off x="8315325" y="2420938"/>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1</a:t>
            </a:r>
            <a:endParaRPr lang="zh-TW" altLang="en-US"/>
          </a:p>
        </p:txBody>
      </p:sp>
      <p:graphicFrame>
        <p:nvGraphicFramePr>
          <p:cNvPr id="9" name="表格 7"/>
          <p:cNvGraphicFramePr>
            <a:graphicFrameLocks noGrp="1"/>
          </p:cNvGraphicFramePr>
          <p:nvPr/>
        </p:nvGraphicFramePr>
        <p:xfrm>
          <a:off x="6783388" y="369411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10" name="文字方塊 8"/>
          <p:cNvSpPr txBox="1">
            <a:spLocks noChangeArrowheads="1"/>
          </p:cNvSpPr>
          <p:nvPr/>
        </p:nvSpPr>
        <p:spPr bwMode="auto">
          <a:xfrm>
            <a:off x="8315325" y="4032251"/>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2</a:t>
            </a:r>
            <a:endParaRPr lang="zh-TW" altLang="en-US"/>
          </a:p>
        </p:txBody>
      </p:sp>
      <p:sp>
        <p:nvSpPr>
          <p:cNvPr id="11" name="文字方塊 9"/>
          <p:cNvSpPr txBox="1">
            <a:spLocks noChangeArrowheads="1"/>
          </p:cNvSpPr>
          <p:nvPr/>
        </p:nvSpPr>
        <p:spPr bwMode="auto">
          <a:xfrm rot="5400000">
            <a:off x="7354095" y="5018873"/>
            <a:ext cx="7080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b="1"/>
              <a:t>……</a:t>
            </a:r>
            <a:endParaRPr lang="zh-TW" altLang="en-US" sz="2800" b="1"/>
          </a:p>
        </p:txBody>
      </p:sp>
      <p:sp>
        <p:nvSpPr>
          <p:cNvPr id="12" name="文字方塊 10"/>
          <p:cNvSpPr txBox="1">
            <a:spLocks noChangeArrowheads="1"/>
          </p:cNvSpPr>
          <p:nvPr/>
        </p:nvSpPr>
        <p:spPr bwMode="auto">
          <a:xfrm>
            <a:off x="8591005" y="1344522"/>
            <a:ext cx="325265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b="1"/>
              <a:t>These are the network parameters to be learned.</a:t>
            </a:r>
            <a:endParaRPr lang="zh-TW" altLang="en-US" sz="2000" b="1"/>
          </a:p>
        </p:txBody>
      </p:sp>
      <p:sp>
        <p:nvSpPr>
          <p:cNvPr id="15" name="文字方塊 12"/>
          <p:cNvSpPr txBox="1">
            <a:spLocks noChangeArrowheads="1"/>
          </p:cNvSpPr>
          <p:nvPr/>
        </p:nvSpPr>
        <p:spPr bwMode="auto">
          <a:xfrm>
            <a:off x="6737350" y="5849938"/>
            <a:ext cx="3556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Each filter detects a small pattern (3 x 3). </a:t>
            </a:r>
            <a:endParaRPr lang="zh-TW" altLang="en-US"/>
          </a:p>
        </p:txBody>
      </p:sp>
      <p:cxnSp>
        <p:nvCxnSpPr>
          <p:cNvPr id="13"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14"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18915002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P spid="12" grpId="0"/>
      <p:bldP spid="1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標題 1"/>
          <p:cNvSpPr>
            <a:spLocks noGrp="1"/>
          </p:cNvSpPr>
          <p:nvPr>
            <p:ph type="title"/>
          </p:nvPr>
        </p:nvSpPr>
        <p:spPr>
          <a:xfrm>
            <a:off x="350768" y="1372786"/>
            <a:ext cx="3861014" cy="576086"/>
          </a:xfrm>
        </p:spPr>
        <p:txBody>
          <a:bodyPr>
            <a:noAutofit/>
          </a:bodyPr>
          <a:lstStyle/>
          <a:p>
            <a:r>
              <a:rPr lang="en-US" altLang="zh-TW" sz="2400" dirty="0" smtClean="0">
                <a:ea typeface="ＭＳ Ｐゴシック" panose="020B0600070205080204" pitchFamily="34" charset="-128"/>
              </a:rPr>
              <a:t>Color image: RGB 3 channels:</a:t>
            </a:r>
            <a:endParaRPr lang="zh-TW" altLang="en-US" sz="2400" dirty="0" smtClean="0">
              <a:ea typeface="ＭＳ Ｐゴシック" panose="020B0600070205080204" pitchFamily="34" charset="-128"/>
            </a:endParaRPr>
          </a:p>
        </p:txBody>
      </p:sp>
      <p:graphicFrame>
        <p:nvGraphicFramePr>
          <p:cNvPr id="6" name="內容版面配置區 3"/>
          <p:cNvGraphicFramePr>
            <a:graphicFrameLocks/>
          </p:cNvGraphicFramePr>
          <p:nvPr/>
        </p:nvGraphicFramePr>
        <p:xfrm>
          <a:off x="6478588" y="3441700"/>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4"/>
                  </a:ext>
                </a:extLst>
              </a:tr>
              <a:tr h="407359">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5"/>
                  </a:ext>
                </a:extLst>
              </a:tr>
            </a:tbl>
          </a:graphicData>
        </a:graphic>
      </p:graphicFrame>
      <p:graphicFrame>
        <p:nvGraphicFramePr>
          <p:cNvPr id="7" name="內容版面配置區 3"/>
          <p:cNvGraphicFramePr>
            <a:graphicFrameLocks/>
          </p:cNvGraphicFramePr>
          <p:nvPr/>
        </p:nvGraphicFramePr>
        <p:xfrm>
          <a:off x="6642100" y="3648075"/>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5"/>
                  </a:ext>
                </a:extLst>
              </a:tr>
            </a:tbl>
          </a:graphicData>
        </a:graphic>
      </p:graphicFrame>
      <p:graphicFrame>
        <p:nvGraphicFramePr>
          <p:cNvPr id="8" name="內容版面配置區 3"/>
          <p:cNvGraphicFramePr>
            <a:graphicFrameLocks/>
          </p:cNvGraphicFramePr>
          <p:nvPr/>
        </p:nvGraphicFramePr>
        <p:xfrm>
          <a:off x="6848475" y="3849688"/>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507769">
                  <a:extLst>
                    <a:ext uri="{9D8B030D-6E8A-4147-A177-3AD203B41FA5}">
                      <a16:colId xmlns:a16="http://schemas.microsoft.com/office/drawing/2014/main" val="20004"/>
                    </a:ext>
                  </a:extLst>
                </a:gridCol>
                <a:gridCol w="450023">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5"/>
                  </a:ext>
                </a:extLst>
              </a:tr>
            </a:tbl>
          </a:graphicData>
        </a:graphic>
      </p:graphicFrame>
      <p:graphicFrame>
        <p:nvGraphicFramePr>
          <p:cNvPr id="9" name="表格 8"/>
          <p:cNvGraphicFramePr>
            <a:graphicFrameLocks noGrp="1"/>
          </p:cNvGraphicFramePr>
          <p:nvPr/>
        </p:nvGraphicFramePr>
        <p:xfrm>
          <a:off x="4491038" y="161448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10" name="文字方塊 9"/>
          <p:cNvSpPr txBox="1">
            <a:spLocks noChangeArrowheads="1"/>
          </p:cNvSpPr>
          <p:nvPr/>
        </p:nvSpPr>
        <p:spPr bwMode="auto">
          <a:xfrm>
            <a:off x="6200775" y="2341563"/>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1</a:t>
            </a:r>
            <a:endParaRPr lang="zh-TW" altLang="en-US"/>
          </a:p>
        </p:txBody>
      </p:sp>
      <p:graphicFrame>
        <p:nvGraphicFramePr>
          <p:cNvPr id="11" name="表格 10"/>
          <p:cNvGraphicFramePr>
            <a:graphicFrameLocks noGrp="1"/>
          </p:cNvGraphicFramePr>
          <p:nvPr/>
        </p:nvGraphicFramePr>
        <p:xfrm>
          <a:off x="7496175" y="157321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12" name="文字方塊 11"/>
          <p:cNvSpPr txBox="1">
            <a:spLocks noChangeArrowheads="1"/>
          </p:cNvSpPr>
          <p:nvPr/>
        </p:nvSpPr>
        <p:spPr bwMode="auto">
          <a:xfrm>
            <a:off x="9204325" y="2301876"/>
            <a:ext cx="1449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2</a:t>
            </a:r>
            <a:endParaRPr lang="zh-TW" altLang="en-US"/>
          </a:p>
        </p:txBody>
      </p:sp>
      <p:graphicFrame>
        <p:nvGraphicFramePr>
          <p:cNvPr id="13" name="表格 12"/>
          <p:cNvGraphicFramePr>
            <a:graphicFrameLocks noGrp="1"/>
          </p:cNvGraphicFramePr>
          <p:nvPr/>
        </p:nvGraphicFramePr>
        <p:xfrm>
          <a:off x="4643438" y="176688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4" name="表格 13"/>
          <p:cNvGraphicFramePr>
            <a:graphicFrameLocks noGrp="1"/>
          </p:cNvGraphicFramePr>
          <p:nvPr/>
        </p:nvGraphicFramePr>
        <p:xfrm>
          <a:off x="4795838" y="1882775"/>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5" name="表格 14"/>
          <p:cNvGraphicFramePr>
            <a:graphicFrameLocks noGrp="1"/>
          </p:cNvGraphicFramePr>
          <p:nvPr/>
        </p:nvGraphicFramePr>
        <p:xfrm>
          <a:off x="7648575" y="1708150"/>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6" name="表格 15"/>
          <p:cNvGraphicFramePr>
            <a:graphicFrameLocks noGrp="1"/>
          </p:cNvGraphicFramePr>
          <p:nvPr/>
        </p:nvGraphicFramePr>
        <p:xfrm>
          <a:off x="7800975" y="1860550"/>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17" name="向右箭號 4"/>
          <p:cNvSpPr/>
          <p:nvPr/>
        </p:nvSpPr>
        <p:spPr>
          <a:xfrm>
            <a:off x="5819775" y="4379913"/>
            <a:ext cx="508000" cy="868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nvGrpSpPr>
          <p:cNvPr id="18" name="群組 17"/>
          <p:cNvGrpSpPr>
            <a:grpSpLocks/>
          </p:cNvGrpSpPr>
          <p:nvPr/>
        </p:nvGrpSpPr>
        <p:grpSpPr bwMode="auto">
          <a:xfrm>
            <a:off x="1878014" y="3059113"/>
            <a:ext cx="3927475" cy="3630612"/>
            <a:chOff x="353684" y="3059766"/>
            <a:chExt cx="3927508" cy="3629534"/>
          </a:xfrm>
        </p:grpSpPr>
        <p:pic>
          <p:nvPicPr>
            <p:cNvPr id="23819" name="圖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4122" y="3442427"/>
              <a:ext cx="3907070" cy="3246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20" name="文字方塊 16"/>
            <p:cNvSpPr txBox="1">
              <a:spLocks noChangeArrowheads="1"/>
            </p:cNvSpPr>
            <p:nvPr/>
          </p:nvSpPr>
          <p:spPr bwMode="auto">
            <a:xfrm>
              <a:off x="353684" y="3059766"/>
              <a:ext cx="1997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Color image</a:t>
              </a:r>
              <a:endParaRPr lang="zh-TW" altLang="en-US"/>
            </a:p>
          </p:txBody>
        </p:sp>
      </p:grpSp>
      <p:cxnSp>
        <p:nvCxnSpPr>
          <p:cNvPr id="19"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20"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27845468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標題 1"/>
          <p:cNvSpPr>
            <a:spLocks noGrp="1"/>
          </p:cNvSpPr>
          <p:nvPr>
            <p:ph type="title"/>
          </p:nvPr>
        </p:nvSpPr>
        <p:spPr>
          <a:xfrm>
            <a:off x="2152650" y="365126"/>
            <a:ext cx="7886700" cy="1325563"/>
          </a:xfrm>
        </p:spPr>
        <p:txBody>
          <a:bodyPr/>
          <a:lstStyle/>
          <a:p>
            <a:r>
              <a:rPr lang="en-US" altLang="zh-TW" dirty="0" smtClean="0">
                <a:ea typeface="ＭＳ Ｐゴシック" panose="020B0600070205080204" pitchFamily="34" charset="-128"/>
              </a:rPr>
              <a:t>The whole CNN</a:t>
            </a:r>
            <a:endParaRPr lang="zh-TW" altLang="en-US" dirty="0" smtClean="0">
              <a:ea typeface="ＭＳ Ｐゴシック" panose="020B0600070205080204" pitchFamily="34" charset="-128"/>
            </a:endParaRPr>
          </a:p>
        </p:txBody>
      </p:sp>
      <p:grpSp>
        <p:nvGrpSpPr>
          <p:cNvPr id="27650" name="群組 3"/>
          <p:cNvGrpSpPr>
            <a:grpSpLocks/>
          </p:cNvGrpSpPr>
          <p:nvPr/>
        </p:nvGrpSpPr>
        <p:grpSpPr bwMode="auto">
          <a:xfrm>
            <a:off x="2273301" y="2274888"/>
            <a:ext cx="2906713" cy="3200400"/>
            <a:chOff x="-1626455" y="3999117"/>
            <a:chExt cx="2906568" cy="3201477"/>
          </a:xfrm>
        </p:grpSpPr>
        <p:pic>
          <p:nvPicPr>
            <p:cNvPr id="27678" name="圖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5400000" flipH="1">
              <a:off x="-1736746" y="4748962"/>
              <a:ext cx="3201477" cy="17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5"/>
            <p:cNvSpPr txBox="1"/>
            <p:nvPr/>
          </p:nvSpPr>
          <p:spPr>
            <a:xfrm>
              <a:off x="-1626455" y="5442856"/>
              <a:ext cx="2906568"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2000" dirty="0">
                  <a:solidFill>
                    <a:srgbClr val="000000"/>
                  </a:solidFill>
                </a:rPr>
                <a:t>Fully Connected </a:t>
              </a:r>
              <a:r>
                <a:rPr lang="en-US" altLang="zh-TW" sz="2000" dirty="0" err="1">
                  <a:solidFill>
                    <a:srgbClr val="000000"/>
                  </a:solidFill>
                </a:rPr>
                <a:t>Feedforward</a:t>
              </a:r>
              <a:r>
                <a:rPr lang="en-US" altLang="zh-TW" sz="2000" dirty="0">
                  <a:solidFill>
                    <a:srgbClr val="000000"/>
                  </a:solidFill>
                </a:rPr>
                <a:t> network</a:t>
              </a:r>
              <a:endParaRPr lang="zh-TW" altLang="en-US" sz="2000" dirty="0">
                <a:solidFill>
                  <a:srgbClr val="000000"/>
                </a:solidFill>
              </a:endParaRPr>
            </a:p>
          </p:txBody>
        </p:sp>
      </p:grpSp>
      <p:pic>
        <p:nvPicPr>
          <p:cNvPr id="27651" name="Picture 2" descr="http://s.hswstatic.com/gif/whiskers-s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8938" y="192089"/>
            <a:ext cx="17716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文字方塊 8"/>
          <p:cNvSpPr txBox="1">
            <a:spLocks noChangeArrowheads="1"/>
          </p:cNvSpPr>
          <p:nvPr/>
        </p:nvSpPr>
        <p:spPr bwMode="auto">
          <a:xfrm>
            <a:off x="2801939" y="1706564"/>
            <a:ext cx="20462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cat dog ……</a:t>
            </a:r>
            <a:endParaRPr lang="zh-TW" altLang="en-US"/>
          </a:p>
        </p:txBody>
      </p:sp>
      <p:sp>
        <p:nvSpPr>
          <p:cNvPr id="10" name="矩形 10"/>
          <p:cNvSpPr/>
          <p:nvPr/>
        </p:nvSpPr>
        <p:spPr>
          <a:xfrm>
            <a:off x="6773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chemeClr val="tx1"/>
                </a:solidFill>
              </a:rPr>
              <a:t>Convolution</a:t>
            </a:r>
            <a:endParaRPr lang="zh-TW" altLang="en-US" sz="2000" dirty="0">
              <a:solidFill>
                <a:schemeClr val="tx1"/>
              </a:solidFill>
            </a:endParaRPr>
          </a:p>
        </p:txBody>
      </p:sp>
      <p:sp>
        <p:nvSpPr>
          <p:cNvPr id="11" name="矩形 12"/>
          <p:cNvSpPr/>
          <p:nvPr/>
        </p:nvSpPr>
        <p:spPr>
          <a:xfrm>
            <a:off x="6773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2" name="矩形 13"/>
          <p:cNvSpPr/>
          <p:nvPr/>
        </p:nvSpPr>
        <p:spPr>
          <a:xfrm>
            <a:off x="6773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13" name="矩形 14"/>
          <p:cNvSpPr/>
          <p:nvPr/>
        </p:nvSpPr>
        <p:spPr>
          <a:xfrm>
            <a:off x="6773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4" name="文字方塊 15"/>
          <p:cNvSpPr txBox="1"/>
          <p:nvPr/>
        </p:nvSpPr>
        <p:spPr>
          <a:xfrm>
            <a:off x="4848219" y="6055666"/>
            <a:ext cx="1556991" cy="400110"/>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000" dirty="0">
                <a:solidFill>
                  <a:srgbClr val="000000"/>
                </a:solidFill>
              </a:rPr>
              <a:t>Flattened</a:t>
            </a:r>
            <a:endParaRPr lang="zh-TW" altLang="en-US" sz="2000" dirty="0">
              <a:solidFill>
                <a:srgbClr val="000000"/>
              </a:solidFill>
            </a:endParaRPr>
          </a:p>
        </p:txBody>
      </p:sp>
      <p:sp>
        <p:nvSpPr>
          <p:cNvPr id="15" name="向下箭號 11"/>
          <p:cNvSpPr/>
          <p:nvPr/>
        </p:nvSpPr>
        <p:spPr>
          <a:xfrm>
            <a:off x="7392988" y="1450976"/>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6" name="向下箭號 17"/>
          <p:cNvSpPr/>
          <p:nvPr/>
        </p:nvSpPr>
        <p:spPr>
          <a:xfrm>
            <a:off x="7392988" y="2562226"/>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7" name="向下箭號 18"/>
          <p:cNvSpPr/>
          <p:nvPr/>
        </p:nvSpPr>
        <p:spPr>
          <a:xfrm>
            <a:off x="7392988" y="3654426"/>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8" name="向下箭號 19"/>
          <p:cNvSpPr/>
          <p:nvPr/>
        </p:nvSpPr>
        <p:spPr>
          <a:xfrm>
            <a:off x="7392988" y="4689476"/>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9" name="右彎箭號 16"/>
          <p:cNvSpPr/>
          <p:nvPr/>
        </p:nvSpPr>
        <p:spPr>
          <a:xfrm rot="10800000">
            <a:off x="6405563" y="5753101"/>
            <a:ext cx="1377950" cy="752475"/>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solidFill>
                <a:schemeClr val="tx1"/>
              </a:solidFill>
            </a:endParaRPr>
          </a:p>
        </p:txBody>
      </p:sp>
      <p:sp>
        <p:nvSpPr>
          <p:cNvPr id="20" name="右彎箭號 21"/>
          <p:cNvSpPr/>
          <p:nvPr/>
        </p:nvSpPr>
        <p:spPr>
          <a:xfrm rot="16200000">
            <a:off x="3678238" y="5340351"/>
            <a:ext cx="968375" cy="1238250"/>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solidFill>
                <a:schemeClr val="tx1"/>
              </a:solidFill>
            </a:endParaRPr>
          </a:p>
        </p:txBody>
      </p:sp>
      <p:sp>
        <p:nvSpPr>
          <p:cNvPr id="27674" name="文字方塊 20"/>
          <p:cNvSpPr txBox="1">
            <a:spLocks noChangeArrowheads="1"/>
          </p:cNvSpPr>
          <p:nvPr/>
        </p:nvSpPr>
        <p:spPr bwMode="auto">
          <a:xfrm>
            <a:off x="8948739" y="3414713"/>
            <a:ext cx="169068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Can repeat many times</a:t>
            </a:r>
            <a:endParaRPr lang="zh-TW" altLang="en-US"/>
          </a:p>
        </p:txBody>
      </p:sp>
      <p:sp>
        <p:nvSpPr>
          <p:cNvPr id="22" name="左大括弧 22"/>
          <p:cNvSpPr/>
          <p:nvPr/>
        </p:nvSpPr>
        <p:spPr>
          <a:xfrm flipH="1">
            <a:off x="8550276" y="1806576"/>
            <a:ext cx="334963" cy="4048125"/>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TW" altLang="en-US"/>
          </a:p>
        </p:txBody>
      </p:sp>
      <p:sp>
        <p:nvSpPr>
          <p:cNvPr id="23" name="矩形 23"/>
          <p:cNvSpPr/>
          <p:nvPr/>
        </p:nvSpPr>
        <p:spPr>
          <a:xfrm>
            <a:off x="6692901" y="2976563"/>
            <a:ext cx="1857375" cy="6969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4" name="矩形 25"/>
          <p:cNvSpPr/>
          <p:nvPr/>
        </p:nvSpPr>
        <p:spPr>
          <a:xfrm>
            <a:off x="6692901" y="5080001"/>
            <a:ext cx="1857375" cy="6969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Tree>
    <p:extLst>
      <p:ext uri="{BB962C8B-B14F-4D97-AF65-F5344CB8AC3E}">
        <p14:creationId xmlns:p14="http://schemas.microsoft.com/office/powerpoint/2010/main" val="310301737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標題 1"/>
          <p:cNvSpPr>
            <a:spLocks noGrp="1"/>
          </p:cNvSpPr>
          <p:nvPr>
            <p:ph type="title"/>
          </p:nvPr>
        </p:nvSpPr>
        <p:spPr>
          <a:xfrm>
            <a:off x="558980" y="1418863"/>
            <a:ext cx="2314848" cy="488313"/>
          </a:xfrm>
        </p:spPr>
        <p:txBody>
          <a:bodyPr>
            <a:normAutofit/>
          </a:bodyPr>
          <a:lstStyle/>
          <a:p>
            <a:r>
              <a:rPr lang="en-US" altLang="zh-TW" sz="2800" dirty="0" smtClean="0">
                <a:ea typeface="ＭＳ Ｐゴシック" panose="020B0600070205080204" pitchFamily="34" charset="-128"/>
              </a:rPr>
              <a:t>Max Pooling:</a:t>
            </a:r>
            <a:endParaRPr lang="zh-TW" altLang="en-US" sz="2800" dirty="0" smtClean="0">
              <a:ea typeface="ＭＳ Ｐゴシック" panose="020B0600070205080204" pitchFamily="34" charset="-128"/>
            </a:endParaRPr>
          </a:p>
        </p:txBody>
      </p:sp>
      <p:sp>
        <p:nvSpPr>
          <p:cNvPr id="5" name="橢圓 11"/>
          <p:cNvSpPr>
            <a:spLocks noChangeArrowheads="1"/>
          </p:cNvSpPr>
          <p:nvPr/>
        </p:nvSpPr>
        <p:spPr bwMode="auto">
          <a:xfrm>
            <a:off x="2419350" y="3284539"/>
            <a:ext cx="719138"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6" name="橢圓 12"/>
          <p:cNvSpPr>
            <a:spLocks noChangeArrowheads="1"/>
          </p:cNvSpPr>
          <p:nvPr/>
        </p:nvSpPr>
        <p:spPr bwMode="auto">
          <a:xfrm>
            <a:off x="3260726" y="3284539"/>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7" name="橢圓 13"/>
          <p:cNvSpPr>
            <a:spLocks noChangeArrowheads="1"/>
          </p:cNvSpPr>
          <p:nvPr/>
        </p:nvSpPr>
        <p:spPr bwMode="auto">
          <a:xfrm>
            <a:off x="4103689" y="3284539"/>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8" name="橢圓 14"/>
          <p:cNvSpPr>
            <a:spLocks noChangeArrowheads="1"/>
          </p:cNvSpPr>
          <p:nvPr/>
        </p:nvSpPr>
        <p:spPr bwMode="auto">
          <a:xfrm>
            <a:off x="4945064" y="3284539"/>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9" name="橢圓 15"/>
          <p:cNvSpPr>
            <a:spLocks noChangeArrowheads="1"/>
          </p:cNvSpPr>
          <p:nvPr/>
        </p:nvSpPr>
        <p:spPr bwMode="auto">
          <a:xfrm>
            <a:off x="2419350" y="4084639"/>
            <a:ext cx="719138"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0" name="橢圓 16"/>
          <p:cNvSpPr>
            <a:spLocks noChangeArrowheads="1"/>
          </p:cNvSpPr>
          <p:nvPr/>
        </p:nvSpPr>
        <p:spPr bwMode="auto">
          <a:xfrm>
            <a:off x="3260726" y="4084639"/>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11" name="橢圓 17"/>
          <p:cNvSpPr>
            <a:spLocks noChangeArrowheads="1"/>
          </p:cNvSpPr>
          <p:nvPr/>
        </p:nvSpPr>
        <p:spPr bwMode="auto">
          <a:xfrm>
            <a:off x="4103689" y="4084639"/>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0</a:t>
            </a:r>
            <a:endParaRPr lang="zh-TW" altLang="en-US" sz="2400" dirty="0">
              <a:solidFill>
                <a:schemeClr val="dk1"/>
              </a:solidFill>
              <a:latin typeface="+mn-lt"/>
              <a:ea typeface="+mn-ea"/>
            </a:endParaRPr>
          </a:p>
        </p:txBody>
      </p:sp>
      <p:sp>
        <p:nvSpPr>
          <p:cNvPr id="12" name="橢圓 18"/>
          <p:cNvSpPr>
            <a:spLocks noChangeArrowheads="1"/>
          </p:cNvSpPr>
          <p:nvPr/>
        </p:nvSpPr>
        <p:spPr bwMode="auto">
          <a:xfrm>
            <a:off x="4945064" y="4084639"/>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3" name="橢圓 19"/>
          <p:cNvSpPr>
            <a:spLocks noChangeArrowheads="1"/>
          </p:cNvSpPr>
          <p:nvPr/>
        </p:nvSpPr>
        <p:spPr bwMode="auto">
          <a:xfrm>
            <a:off x="2419350" y="4943475"/>
            <a:ext cx="719138"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4" name="橢圓 20"/>
          <p:cNvSpPr>
            <a:spLocks noChangeArrowheads="1"/>
          </p:cNvSpPr>
          <p:nvPr/>
        </p:nvSpPr>
        <p:spPr bwMode="auto">
          <a:xfrm>
            <a:off x="3260726" y="4943475"/>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5" name="橢圓 21"/>
          <p:cNvSpPr>
            <a:spLocks noChangeArrowheads="1"/>
          </p:cNvSpPr>
          <p:nvPr/>
        </p:nvSpPr>
        <p:spPr bwMode="auto">
          <a:xfrm>
            <a:off x="4103689" y="49434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0</a:t>
            </a:r>
            <a:endParaRPr lang="zh-TW" altLang="en-US" sz="2400" dirty="0">
              <a:solidFill>
                <a:schemeClr val="dk1"/>
              </a:solidFill>
              <a:latin typeface="+mn-lt"/>
              <a:ea typeface="+mn-ea"/>
            </a:endParaRPr>
          </a:p>
        </p:txBody>
      </p:sp>
      <p:sp>
        <p:nvSpPr>
          <p:cNvPr id="16" name="橢圓 22"/>
          <p:cNvSpPr>
            <a:spLocks noChangeArrowheads="1"/>
          </p:cNvSpPr>
          <p:nvPr/>
        </p:nvSpPr>
        <p:spPr bwMode="auto">
          <a:xfrm>
            <a:off x="4945064" y="49434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17" name="橢圓 23"/>
          <p:cNvSpPr>
            <a:spLocks noChangeArrowheads="1"/>
          </p:cNvSpPr>
          <p:nvPr/>
        </p:nvSpPr>
        <p:spPr bwMode="auto">
          <a:xfrm>
            <a:off x="2419350" y="5743575"/>
            <a:ext cx="719138"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8" name="橢圓 24"/>
          <p:cNvSpPr>
            <a:spLocks noChangeArrowheads="1"/>
          </p:cNvSpPr>
          <p:nvPr/>
        </p:nvSpPr>
        <p:spPr bwMode="auto">
          <a:xfrm>
            <a:off x="3260726" y="5743575"/>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-2</a:t>
            </a:r>
            <a:endParaRPr lang="zh-TW" altLang="en-US" sz="2400" dirty="0">
              <a:solidFill>
                <a:schemeClr val="dk1"/>
              </a:solidFill>
              <a:latin typeface="+mn-lt"/>
              <a:ea typeface="+mn-ea"/>
            </a:endParaRPr>
          </a:p>
        </p:txBody>
      </p:sp>
      <p:sp>
        <p:nvSpPr>
          <p:cNvPr id="19" name="橢圓 25"/>
          <p:cNvSpPr>
            <a:spLocks noChangeArrowheads="1"/>
          </p:cNvSpPr>
          <p:nvPr/>
        </p:nvSpPr>
        <p:spPr bwMode="auto">
          <a:xfrm>
            <a:off x="4103689" y="57435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-2</a:t>
            </a:r>
            <a:endParaRPr lang="zh-TW" altLang="en-US" sz="2400" dirty="0">
              <a:solidFill>
                <a:schemeClr val="dk1"/>
              </a:solidFill>
              <a:latin typeface="+mn-lt"/>
              <a:ea typeface="+mn-ea"/>
            </a:endParaRPr>
          </a:p>
        </p:txBody>
      </p:sp>
      <p:sp>
        <p:nvSpPr>
          <p:cNvPr id="20" name="橢圓 26"/>
          <p:cNvSpPr>
            <a:spLocks noChangeArrowheads="1"/>
          </p:cNvSpPr>
          <p:nvPr/>
        </p:nvSpPr>
        <p:spPr bwMode="auto">
          <a:xfrm>
            <a:off x="4945064" y="57435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graphicFrame>
        <p:nvGraphicFramePr>
          <p:cNvPr id="21" name="表格 34"/>
          <p:cNvGraphicFramePr>
            <a:graphicFrameLocks noGrp="1"/>
          </p:cNvGraphicFramePr>
          <p:nvPr/>
        </p:nvGraphicFramePr>
        <p:xfrm>
          <a:off x="7235826" y="161766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22" name="文字方塊 35"/>
          <p:cNvSpPr txBox="1">
            <a:spLocks noChangeArrowheads="1"/>
          </p:cNvSpPr>
          <p:nvPr/>
        </p:nvSpPr>
        <p:spPr bwMode="auto">
          <a:xfrm>
            <a:off x="8724900" y="2085976"/>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2</a:t>
            </a:r>
            <a:endParaRPr lang="zh-TW" altLang="en-US"/>
          </a:p>
        </p:txBody>
      </p:sp>
      <p:sp>
        <p:nvSpPr>
          <p:cNvPr id="23" name="橢圓 41"/>
          <p:cNvSpPr>
            <a:spLocks noChangeArrowheads="1"/>
          </p:cNvSpPr>
          <p:nvPr/>
        </p:nvSpPr>
        <p:spPr bwMode="auto">
          <a:xfrm>
            <a:off x="6588126" y="3354389"/>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24" name="橢圓 42"/>
          <p:cNvSpPr>
            <a:spLocks noChangeArrowheads="1"/>
          </p:cNvSpPr>
          <p:nvPr/>
        </p:nvSpPr>
        <p:spPr bwMode="auto">
          <a:xfrm>
            <a:off x="7429501" y="3354389"/>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25" name="橢圓 43"/>
          <p:cNvSpPr>
            <a:spLocks noChangeArrowheads="1"/>
          </p:cNvSpPr>
          <p:nvPr/>
        </p:nvSpPr>
        <p:spPr bwMode="auto">
          <a:xfrm>
            <a:off x="8272464" y="3354389"/>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26" name="橢圓 44"/>
          <p:cNvSpPr>
            <a:spLocks noChangeArrowheads="1"/>
          </p:cNvSpPr>
          <p:nvPr/>
        </p:nvSpPr>
        <p:spPr bwMode="auto">
          <a:xfrm>
            <a:off x="9113839" y="3354389"/>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27" name="橢圓 45"/>
          <p:cNvSpPr>
            <a:spLocks noChangeArrowheads="1"/>
          </p:cNvSpPr>
          <p:nvPr/>
        </p:nvSpPr>
        <p:spPr bwMode="auto">
          <a:xfrm>
            <a:off x="6588126" y="4154489"/>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28" name="橢圓 46"/>
          <p:cNvSpPr>
            <a:spLocks noChangeArrowheads="1"/>
          </p:cNvSpPr>
          <p:nvPr/>
        </p:nvSpPr>
        <p:spPr bwMode="auto">
          <a:xfrm>
            <a:off x="7429501" y="4154489"/>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29" name="橢圓 47"/>
          <p:cNvSpPr>
            <a:spLocks noChangeArrowheads="1"/>
          </p:cNvSpPr>
          <p:nvPr/>
        </p:nvSpPr>
        <p:spPr bwMode="auto">
          <a:xfrm>
            <a:off x="8272464" y="4154489"/>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-2</a:t>
            </a:r>
            <a:endParaRPr lang="zh-TW" altLang="en-US" sz="2400" dirty="0">
              <a:solidFill>
                <a:schemeClr val="dk1"/>
              </a:solidFill>
              <a:latin typeface="+mn-lt"/>
              <a:ea typeface="+mn-ea"/>
            </a:endParaRPr>
          </a:p>
        </p:txBody>
      </p:sp>
      <p:sp>
        <p:nvSpPr>
          <p:cNvPr id="30" name="橢圓 48"/>
          <p:cNvSpPr>
            <a:spLocks noChangeArrowheads="1"/>
          </p:cNvSpPr>
          <p:nvPr/>
        </p:nvSpPr>
        <p:spPr bwMode="auto">
          <a:xfrm>
            <a:off x="9113839" y="4154489"/>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1" name="橢圓 49"/>
          <p:cNvSpPr>
            <a:spLocks noChangeArrowheads="1"/>
          </p:cNvSpPr>
          <p:nvPr/>
        </p:nvSpPr>
        <p:spPr bwMode="auto">
          <a:xfrm>
            <a:off x="6588126" y="5011739"/>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2" name="橢圓 50"/>
          <p:cNvSpPr>
            <a:spLocks noChangeArrowheads="1"/>
          </p:cNvSpPr>
          <p:nvPr/>
        </p:nvSpPr>
        <p:spPr bwMode="auto">
          <a:xfrm>
            <a:off x="7429501" y="5011739"/>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3" name="橢圓 51"/>
          <p:cNvSpPr>
            <a:spLocks noChangeArrowheads="1"/>
          </p:cNvSpPr>
          <p:nvPr/>
        </p:nvSpPr>
        <p:spPr bwMode="auto">
          <a:xfrm>
            <a:off x="8272464" y="5011739"/>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-2</a:t>
            </a:r>
            <a:endParaRPr lang="zh-TW" altLang="en-US" sz="2400" dirty="0">
              <a:solidFill>
                <a:schemeClr val="dk1"/>
              </a:solidFill>
              <a:latin typeface="+mn-lt"/>
              <a:ea typeface="+mn-ea"/>
            </a:endParaRPr>
          </a:p>
        </p:txBody>
      </p:sp>
      <p:sp>
        <p:nvSpPr>
          <p:cNvPr id="34" name="橢圓 52"/>
          <p:cNvSpPr>
            <a:spLocks noChangeArrowheads="1"/>
          </p:cNvSpPr>
          <p:nvPr/>
        </p:nvSpPr>
        <p:spPr bwMode="auto">
          <a:xfrm>
            <a:off x="9113839" y="5011739"/>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5" name="橢圓 53"/>
          <p:cNvSpPr>
            <a:spLocks noChangeArrowheads="1"/>
          </p:cNvSpPr>
          <p:nvPr/>
        </p:nvSpPr>
        <p:spPr bwMode="auto">
          <a:xfrm>
            <a:off x="6588126" y="5811839"/>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36" name="橢圓 54"/>
          <p:cNvSpPr>
            <a:spLocks noChangeArrowheads="1"/>
          </p:cNvSpPr>
          <p:nvPr/>
        </p:nvSpPr>
        <p:spPr bwMode="auto">
          <a:xfrm>
            <a:off x="7429501" y="5811839"/>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0</a:t>
            </a:r>
            <a:endParaRPr lang="zh-TW" altLang="en-US" sz="2400" dirty="0">
              <a:solidFill>
                <a:schemeClr val="dk1"/>
              </a:solidFill>
              <a:latin typeface="+mn-lt"/>
              <a:ea typeface="+mn-ea"/>
            </a:endParaRPr>
          </a:p>
        </p:txBody>
      </p:sp>
      <p:sp>
        <p:nvSpPr>
          <p:cNvPr id="37" name="橢圓 55"/>
          <p:cNvSpPr>
            <a:spLocks noChangeArrowheads="1"/>
          </p:cNvSpPr>
          <p:nvPr/>
        </p:nvSpPr>
        <p:spPr bwMode="auto">
          <a:xfrm>
            <a:off x="8272464" y="5811839"/>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-4</a:t>
            </a:r>
            <a:endParaRPr lang="zh-TW" altLang="en-US" sz="2400" dirty="0">
              <a:solidFill>
                <a:schemeClr val="dk1"/>
              </a:solidFill>
              <a:latin typeface="+mn-lt"/>
              <a:ea typeface="+mn-ea"/>
            </a:endParaRPr>
          </a:p>
        </p:txBody>
      </p:sp>
      <p:sp>
        <p:nvSpPr>
          <p:cNvPr id="38" name="橢圓 56"/>
          <p:cNvSpPr>
            <a:spLocks noChangeArrowheads="1"/>
          </p:cNvSpPr>
          <p:nvPr/>
        </p:nvSpPr>
        <p:spPr bwMode="auto">
          <a:xfrm>
            <a:off x="9113839" y="5811839"/>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graphicFrame>
        <p:nvGraphicFramePr>
          <p:cNvPr id="39" name="表格 57"/>
          <p:cNvGraphicFramePr>
            <a:graphicFrameLocks noGrp="1"/>
          </p:cNvGraphicFramePr>
          <p:nvPr/>
        </p:nvGraphicFramePr>
        <p:xfrm>
          <a:off x="3230564" y="161766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40" name="文字方塊 58"/>
          <p:cNvSpPr txBox="1">
            <a:spLocks noChangeArrowheads="1"/>
          </p:cNvSpPr>
          <p:nvPr/>
        </p:nvSpPr>
        <p:spPr bwMode="auto">
          <a:xfrm>
            <a:off x="4852988" y="2071688"/>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1</a:t>
            </a:r>
            <a:endParaRPr lang="zh-TW" altLang="en-US"/>
          </a:p>
        </p:txBody>
      </p:sp>
      <p:sp>
        <p:nvSpPr>
          <p:cNvPr id="41" name="矩形 2"/>
          <p:cNvSpPr/>
          <p:nvPr/>
        </p:nvSpPr>
        <p:spPr>
          <a:xfrm>
            <a:off x="2419350" y="3284539"/>
            <a:ext cx="1562100"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2" name="矩形 67"/>
          <p:cNvSpPr/>
          <p:nvPr/>
        </p:nvSpPr>
        <p:spPr>
          <a:xfrm>
            <a:off x="4103688" y="3284539"/>
            <a:ext cx="1560512"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3" name="矩形 68"/>
          <p:cNvSpPr/>
          <p:nvPr/>
        </p:nvSpPr>
        <p:spPr>
          <a:xfrm>
            <a:off x="2419350" y="4940301"/>
            <a:ext cx="1562100"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4" name="矩形 69"/>
          <p:cNvSpPr/>
          <p:nvPr/>
        </p:nvSpPr>
        <p:spPr>
          <a:xfrm>
            <a:off x="4103688" y="4940301"/>
            <a:ext cx="1560512"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5" name="矩形 70"/>
          <p:cNvSpPr/>
          <p:nvPr/>
        </p:nvSpPr>
        <p:spPr>
          <a:xfrm>
            <a:off x="6588125" y="3325814"/>
            <a:ext cx="1562100" cy="1519237"/>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6" name="矩形 71"/>
          <p:cNvSpPr/>
          <p:nvPr/>
        </p:nvSpPr>
        <p:spPr>
          <a:xfrm>
            <a:off x="8272463" y="3325814"/>
            <a:ext cx="1560512" cy="1519237"/>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7" name="矩形 72"/>
          <p:cNvSpPr/>
          <p:nvPr/>
        </p:nvSpPr>
        <p:spPr>
          <a:xfrm>
            <a:off x="6588125" y="4981575"/>
            <a:ext cx="1562100" cy="15192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8" name="矩形 73"/>
          <p:cNvSpPr/>
          <p:nvPr/>
        </p:nvSpPr>
        <p:spPr>
          <a:xfrm>
            <a:off x="8272463" y="4981575"/>
            <a:ext cx="1560512" cy="15192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49"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50"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16061287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4"/>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7"/>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6"/>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10"/>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9"/>
                                        </p:tgtEl>
                                        <p:attrNameLst>
                                          <p:attrName>style.visibility</p:attrName>
                                        </p:attrNameLst>
                                      </p:cBhvr>
                                      <p:to>
                                        <p:strVal val="hidden"/>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7"/>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8"/>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12"/>
                                        </p:tgtEl>
                                        <p:attrNameLst>
                                          <p:attrName>style.visibility</p:attrName>
                                        </p:attrNameLst>
                                      </p:cBhvr>
                                      <p:to>
                                        <p:strVal val="hidden"/>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13"/>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14"/>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18"/>
                                        </p:tgtEl>
                                        <p:attrNameLst>
                                          <p:attrName>style.visibility</p:attrName>
                                        </p:attrNameLst>
                                      </p:cBhvr>
                                      <p:to>
                                        <p:strVal val="hidden"/>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15"/>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20"/>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19"/>
                                        </p:tgtEl>
                                        <p:attrNameLst>
                                          <p:attrName>style.visibility</p:attrName>
                                        </p:attrNameLst>
                                      </p:cBhvr>
                                      <p:to>
                                        <p:strVal val="hidden"/>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3"/>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24"/>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27"/>
                                        </p:tgtEl>
                                        <p:attrNameLst>
                                          <p:attrName>style.visibility</p:attrName>
                                        </p:attrNameLst>
                                      </p:cBhvr>
                                      <p:to>
                                        <p:strVal val="hidden"/>
                                      </p:to>
                                    </p:se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25"/>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26"/>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29"/>
                                        </p:tgtEl>
                                        <p:attrNameLst>
                                          <p:attrName>style.visibility</p:attrName>
                                        </p:attrNameLst>
                                      </p:cBhvr>
                                      <p:to>
                                        <p:strVal val="hidden"/>
                                      </p:to>
                                    </p:se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1"/>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32"/>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35"/>
                                        </p:tgtEl>
                                        <p:attrNameLst>
                                          <p:attrName>style.visibility</p:attrName>
                                        </p:attrNameLst>
                                      </p:cBhvr>
                                      <p:to>
                                        <p:strVal val="hidden"/>
                                      </p:to>
                                    </p:se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3"/>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34"/>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8" grpId="0" animBg="1"/>
      <p:bldP spid="18" grpId="1" animBg="1"/>
      <p:bldP spid="19" grpId="0" animBg="1"/>
      <p:bldP spid="19" grpId="1" animBg="1"/>
      <p:bldP spid="20" grpId="0" animBg="1"/>
      <p:bldP spid="20" grpId="1" animBg="1"/>
      <p:bldP spid="22" grpId="0"/>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9" grpId="0" animBg="1"/>
      <p:bldP spid="29" grpId="1" animBg="1"/>
      <p:bldP spid="30" grpId="0"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7" grpId="0" animBg="1"/>
      <p:bldP spid="37" grpId="1" animBg="1"/>
      <p:bldP spid="38" grpId="0" animBg="1"/>
      <p:bldP spid="40" grpId="0"/>
      <p:bldP spid="41" grpId="0" animBg="1"/>
      <p:bldP spid="42" grpId="0" animBg="1"/>
      <p:bldP spid="43" grpId="0" animBg="1"/>
      <p:bldP spid="44" grpId="0" animBg="1"/>
      <p:bldP spid="45" grpId="0" animBg="1"/>
      <p:bldP spid="46" grpId="0" animBg="1"/>
      <p:bldP spid="47" grpId="0" animBg="1"/>
      <p:bldP spid="4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標題 1"/>
          <p:cNvSpPr>
            <a:spLocks noGrp="1"/>
          </p:cNvSpPr>
          <p:nvPr>
            <p:ph type="title"/>
          </p:nvPr>
        </p:nvSpPr>
        <p:spPr>
          <a:xfrm>
            <a:off x="434950" y="1388780"/>
            <a:ext cx="2227761" cy="514440"/>
          </a:xfrm>
        </p:spPr>
        <p:txBody>
          <a:bodyPr>
            <a:normAutofit/>
          </a:bodyPr>
          <a:lstStyle/>
          <a:p>
            <a:r>
              <a:rPr lang="en-US" altLang="zh-TW" sz="2800" dirty="0" smtClean="0">
                <a:ea typeface="ＭＳ Ｐゴシック" panose="020B0600070205080204" pitchFamily="34" charset="-128"/>
              </a:rPr>
              <a:t>Why Pooling:</a:t>
            </a:r>
            <a:endParaRPr lang="zh-TW" altLang="en-US" sz="2800" dirty="0" smtClean="0">
              <a:ea typeface="ＭＳ Ｐゴシック" panose="020B0600070205080204" pitchFamily="34" charset="-128"/>
            </a:endParaRPr>
          </a:p>
        </p:txBody>
      </p:sp>
      <p:sp>
        <p:nvSpPr>
          <p:cNvPr id="29698" name="內容版面配置區 2"/>
          <p:cNvSpPr>
            <a:spLocks noGrp="1"/>
          </p:cNvSpPr>
          <p:nvPr>
            <p:ph idx="1"/>
          </p:nvPr>
        </p:nvSpPr>
        <p:spPr>
          <a:xfrm>
            <a:off x="2152650" y="1825625"/>
            <a:ext cx="7886700" cy="4351338"/>
          </a:xfrm>
        </p:spPr>
        <p:txBody>
          <a:bodyPr/>
          <a:lstStyle/>
          <a:p>
            <a:r>
              <a:rPr lang="en-US" altLang="zh-TW" dirty="0">
                <a:ea typeface="ＭＳ Ｐゴシック" panose="020B0600070205080204" pitchFamily="34" charset="-128"/>
              </a:rPr>
              <a:t>Subsampling pixels will not change the </a:t>
            </a:r>
            <a:r>
              <a:rPr lang="en-US" altLang="zh-TW" dirty="0" smtClean="0">
                <a:ea typeface="ＭＳ Ｐゴシック" panose="020B0600070205080204" pitchFamily="34" charset="-128"/>
              </a:rPr>
              <a:t>object.</a:t>
            </a:r>
            <a:endParaRPr lang="zh-TW" altLang="en-US" dirty="0">
              <a:ea typeface="ＭＳ Ｐゴシック" panose="020B0600070205080204" pitchFamily="34" charset="-128"/>
            </a:endParaRPr>
          </a:p>
        </p:txBody>
      </p:sp>
      <p:pic>
        <p:nvPicPr>
          <p:cNvPr id="6" name="Picture 2" descr="http://insider.si.edu/wordpress/wp-content/uploads/2016/04/Mountain_Bluebi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9675" y="2924175"/>
            <a:ext cx="3335338"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insider.si.edu/wordpress/wp-content/uploads/2016/04/Mountain_Bluebir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6238" y="3433764"/>
            <a:ext cx="175736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向右箭號 3"/>
          <p:cNvSpPr/>
          <p:nvPr/>
        </p:nvSpPr>
        <p:spPr>
          <a:xfrm>
            <a:off x="5921375" y="3627439"/>
            <a:ext cx="1860550" cy="8032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9" name="文字方塊 5"/>
          <p:cNvSpPr txBox="1">
            <a:spLocks noChangeArrowheads="1"/>
          </p:cNvSpPr>
          <p:nvPr/>
        </p:nvSpPr>
        <p:spPr bwMode="auto">
          <a:xfrm>
            <a:off x="5815013" y="4424363"/>
            <a:ext cx="2076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solidFill>
                  <a:srgbClr val="FF0000"/>
                </a:solidFill>
              </a:rPr>
              <a:t>Subsampling</a:t>
            </a:r>
            <a:endParaRPr lang="zh-TW" altLang="en-US">
              <a:solidFill>
                <a:srgbClr val="FF0000"/>
              </a:solidFill>
            </a:endParaRPr>
          </a:p>
        </p:txBody>
      </p:sp>
      <p:sp>
        <p:nvSpPr>
          <p:cNvPr id="10" name="文字方塊 6"/>
          <p:cNvSpPr txBox="1">
            <a:spLocks noChangeArrowheads="1"/>
          </p:cNvSpPr>
          <p:nvPr/>
        </p:nvSpPr>
        <p:spPr bwMode="auto">
          <a:xfrm>
            <a:off x="3400426" y="2408239"/>
            <a:ext cx="996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dirty="0"/>
              <a:t>bird</a:t>
            </a:r>
            <a:endParaRPr lang="zh-TW" altLang="en-US" dirty="0"/>
          </a:p>
        </p:txBody>
      </p:sp>
      <p:sp>
        <p:nvSpPr>
          <p:cNvPr id="11" name="文字方塊 8"/>
          <p:cNvSpPr txBox="1">
            <a:spLocks noChangeArrowheads="1"/>
          </p:cNvSpPr>
          <p:nvPr/>
        </p:nvSpPr>
        <p:spPr bwMode="auto">
          <a:xfrm>
            <a:off x="8128000" y="2900364"/>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bird</a:t>
            </a:r>
            <a:endParaRPr lang="zh-TW" altLang="en-US"/>
          </a:p>
        </p:txBody>
      </p:sp>
      <p:sp>
        <p:nvSpPr>
          <p:cNvPr id="12" name="文字方塊 7"/>
          <p:cNvSpPr txBox="1">
            <a:spLocks noChangeArrowheads="1"/>
          </p:cNvSpPr>
          <p:nvPr/>
        </p:nvSpPr>
        <p:spPr bwMode="auto">
          <a:xfrm>
            <a:off x="2303464" y="5511801"/>
            <a:ext cx="90849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t>We can subsample the pixels to make image smaller</a:t>
            </a:r>
            <a:endParaRPr lang="zh-TW" altLang="en-US" dirty="0"/>
          </a:p>
        </p:txBody>
      </p:sp>
      <p:sp>
        <p:nvSpPr>
          <p:cNvPr id="13" name="文字方塊 12"/>
          <p:cNvSpPr txBox="1">
            <a:spLocks noChangeArrowheads="1"/>
          </p:cNvSpPr>
          <p:nvPr/>
        </p:nvSpPr>
        <p:spPr bwMode="auto">
          <a:xfrm>
            <a:off x="2319772" y="5993679"/>
            <a:ext cx="72675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t>fewer parameters to characterize the </a:t>
            </a:r>
            <a:r>
              <a:rPr lang="en-US" altLang="zh-TW" dirty="0" smtClean="0"/>
              <a:t>image.</a:t>
            </a:r>
            <a:endParaRPr lang="zh-TW" altLang="en-US" dirty="0"/>
          </a:p>
        </p:txBody>
      </p:sp>
      <p:cxnSp>
        <p:nvCxnSpPr>
          <p:cNvPr id="15"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16"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14355466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noChangeArrowheads="1"/>
          </p:cNvSpPr>
          <p:nvPr>
            <p:ph type="body" sz="half" idx="4294967295"/>
          </p:nvPr>
        </p:nvSpPr>
        <p:spPr>
          <a:xfrm>
            <a:off x="398417" y="1510937"/>
            <a:ext cx="8534400" cy="381000"/>
          </a:xfrm>
          <a:noFill/>
          <a:ln>
            <a:noFill/>
          </a:ln>
        </p:spPr>
        <p:txBody>
          <a:bodyPr spcFirstLastPara="1" wrap="square" lIns="91425" tIns="45700" rIns="91425" bIns="45700" anchor="t" anchorCtr="0">
            <a:noAutofit/>
          </a:bodyPr>
          <a:lstStyle/>
          <a:p>
            <a:pPr>
              <a:lnSpc>
                <a:spcPct val="100000"/>
              </a:lnSpc>
              <a:spcBef>
                <a:spcPts val="0"/>
              </a:spcBef>
              <a:buClr>
                <a:srgbClr val="000000"/>
              </a:buClr>
              <a:buSzPct val="100000"/>
            </a:pPr>
            <a:r>
              <a:rPr lang="en-US" altLang="en-US" sz="2400" dirty="0">
                <a:solidFill>
                  <a:schemeClr val="tx1"/>
                </a:solidFill>
                <a:latin typeface="Calibri" panose="020F0502020204030204" pitchFamily="34" charset="0"/>
                <a:ea typeface="Arial"/>
                <a:cs typeface="Calibri" panose="020F0502020204030204" pitchFamily="34" charset="0"/>
              </a:rPr>
              <a:t>Other possible </a:t>
            </a:r>
            <a:r>
              <a:rPr lang="en-US" altLang="en-US" sz="2400" dirty="0" smtClean="0">
                <a:solidFill>
                  <a:schemeClr val="tx1"/>
                </a:solidFill>
                <a:latin typeface="Calibri" panose="020F0502020204030204" pitchFamily="34" charset="0"/>
                <a:ea typeface="Arial"/>
                <a:cs typeface="Calibri" panose="020F0502020204030204" pitchFamily="34" charset="0"/>
              </a:rPr>
              <a:t>solutions:</a:t>
            </a:r>
            <a:endParaRPr lang="en-US" altLang="en-US" sz="2400" dirty="0">
              <a:solidFill>
                <a:schemeClr val="tx1"/>
              </a:solidFill>
              <a:latin typeface="Calibri" panose="020F0502020204030204" pitchFamily="34" charset="0"/>
              <a:ea typeface="Arial"/>
              <a:cs typeface="Calibri" panose="020F0502020204030204" pitchFamily="34" charset="0"/>
            </a:endParaRPr>
          </a:p>
        </p:txBody>
      </p:sp>
      <p:graphicFrame>
        <p:nvGraphicFramePr>
          <p:cNvPr id="9219" name="Object 2"/>
          <p:cNvGraphicFramePr>
            <a:graphicFrameLocks noGrp="1" noChangeAspect="1"/>
          </p:cNvGraphicFramePr>
          <p:nvPr>
            <p:ph sz="half" idx="4294967295"/>
            <p:extLst>
              <p:ext uri="{D42A27DB-BD31-4B8C-83A1-F6EECF244321}">
                <p14:modId xmlns:p14="http://schemas.microsoft.com/office/powerpoint/2010/main" val="416529048"/>
              </p:ext>
            </p:extLst>
          </p:nvPr>
        </p:nvGraphicFramePr>
        <p:xfrm>
          <a:off x="3912326" y="1241289"/>
          <a:ext cx="4876800" cy="4602162"/>
        </p:xfrm>
        <a:graphic>
          <a:graphicData uri="http://schemas.openxmlformats.org/presentationml/2006/ole">
            <mc:AlternateContent xmlns:mc="http://schemas.openxmlformats.org/markup-compatibility/2006">
              <mc:Choice xmlns:v="urn:schemas-microsoft-com:vml" Requires="v">
                <p:oleObj spid="_x0000_s10282" name="Visio" r:id="rId3" imgW="7442200" imgH="7023100" progId="Visio.Drawing.6">
                  <p:embed/>
                </p:oleObj>
              </mc:Choice>
              <mc:Fallback>
                <p:oleObj name="Visio" r:id="rId3" imgW="7442200" imgH="7023100" progId="Visio.Drawing.6">
                  <p:embed/>
                  <p:pic>
                    <p:nvPicPr>
                      <p:cNvPr id="9219"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2326" y="1241289"/>
                        <a:ext cx="4876800" cy="4602162"/>
                      </a:xfrm>
                      <a:prstGeom prst="rect">
                        <a:avLst/>
                      </a:prstGeom>
                      <a:noFill/>
                      <a:ln>
                        <a:noFill/>
                      </a:ln>
                      <a:effectLst/>
                      <a:extLst/>
                    </p:spPr>
                  </p:pic>
                </p:oleObj>
              </mc:Fallback>
            </mc:AlternateContent>
          </a:graphicData>
        </a:graphic>
      </p:graphicFrame>
      <p:sp>
        <p:nvSpPr>
          <p:cNvPr id="1185797" name="Line 5"/>
          <p:cNvSpPr>
            <a:spLocks noChangeShapeType="1"/>
          </p:cNvSpPr>
          <p:nvPr/>
        </p:nvSpPr>
        <p:spPr bwMode="auto">
          <a:xfrm>
            <a:off x="4191000" y="2819400"/>
            <a:ext cx="4191000" cy="1371600"/>
          </a:xfrm>
          <a:prstGeom prst="line">
            <a:avLst/>
          </a:prstGeom>
          <a:noFill/>
          <a:ln w="19050">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1185798" name="Line 6"/>
          <p:cNvSpPr>
            <a:spLocks noChangeShapeType="1"/>
          </p:cNvSpPr>
          <p:nvPr/>
        </p:nvSpPr>
        <p:spPr bwMode="auto">
          <a:xfrm>
            <a:off x="4191000" y="2590800"/>
            <a:ext cx="4191000" cy="1371600"/>
          </a:xfrm>
          <a:prstGeom prst="line">
            <a:avLst/>
          </a:prstGeom>
          <a:noFill/>
          <a:ln w="19050">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1185799" name="Line 7"/>
          <p:cNvSpPr>
            <a:spLocks noChangeShapeType="1"/>
          </p:cNvSpPr>
          <p:nvPr/>
        </p:nvSpPr>
        <p:spPr bwMode="auto">
          <a:xfrm>
            <a:off x="4191000" y="2209800"/>
            <a:ext cx="4191000" cy="2209800"/>
          </a:xfrm>
          <a:prstGeom prst="line">
            <a:avLst/>
          </a:prstGeom>
          <a:noFill/>
          <a:ln w="19050">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1185800" name="Line 8"/>
          <p:cNvSpPr>
            <a:spLocks noChangeShapeType="1"/>
          </p:cNvSpPr>
          <p:nvPr/>
        </p:nvSpPr>
        <p:spPr bwMode="auto">
          <a:xfrm>
            <a:off x="4191000" y="2667000"/>
            <a:ext cx="4191000" cy="1905000"/>
          </a:xfrm>
          <a:prstGeom prst="line">
            <a:avLst/>
          </a:prstGeom>
          <a:noFill/>
          <a:ln w="19050">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1185801" name="Line 9"/>
          <p:cNvSpPr>
            <a:spLocks noChangeShapeType="1"/>
          </p:cNvSpPr>
          <p:nvPr/>
        </p:nvSpPr>
        <p:spPr bwMode="auto">
          <a:xfrm>
            <a:off x="4191000" y="2455817"/>
            <a:ext cx="4191000" cy="1600200"/>
          </a:xfrm>
          <a:prstGeom prst="line">
            <a:avLst/>
          </a:prstGeom>
          <a:noFill/>
          <a:ln w="19050">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cxnSp>
        <p:nvCxnSpPr>
          <p:cNvPr id="11" name="Google Shape;91;p1"/>
          <p:cNvCxnSpPr/>
          <p:nvPr/>
        </p:nvCxnSpPr>
        <p:spPr>
          <a:xfrm>
            <a:off x="764821" y="1165345"/>
            <a:ext cx="11008132" cy="8533"/>
          </a:xfrm>
          <a:prstGeom prst="straightConnector1">
            <a:avLst/>
          </a:prstGeom>
          <a:noFill/>
          <a:ln w="9525" cap="flat" cmpd="sng">
            <a:solidFill>
              <a:srgbClr val="0000FF"/>
            </a:solidFill>
            <a:prstDash val="solid"/>
            <a:round/>
            <a:headEnd type="none" w="med" len="med"/>
            <a:tailEnd type="none" w="med" len="med"/>
          </a:ln>
        </p:spPr>
      </p:cxnSp>
      <p:sp>
        <p:nvSpPr>
          <p:cNvPr id="12" name="Google Shape;96;gc29bfa9761_0_10"/>
          <p:cNvSpPr txBox="1">
            <a:spLocks/>
          </p:cNvSpPr>
          <p:nvPr/>
        </p:nvSpPr>
        <p:spPr>
          <a:xfrm>
            <a:off x="982698" y="252547"/>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1092959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500"/>
                                  </p:stCondLst>
                                  <p:childTnLst>
                                    <p:set>
                                      <p:cBhvr>
                                        <p:cTn id="6" dur="1" fill="hold">
                                          <p:stCondLst>
                                            <p:cond delay="0"/>
                                          </p:stCondLst>
                                        </p:cTn>
                                        <p:tgtEl>
                                          <p:spTgt spid="1185798"/>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500"/>
                                  </p:stCondLst>
                                  <p:childTnLst>
                                    <p:set>
                                      <p:cBhvr>
                                        <p:cTn id="9" dur="1" fill="hold">
                                          <p:stCondLst>
                                            <p:cond delay="0"/>
                                          </p:stCondLst>
                                        </p:cTn>
                                        <p:tgtEl>
                                          <p:spTgt spid="1185799"/>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500"/>
                                  </p:stCondLst>
                                  <p:childTnLst>
                                    <p:set>
                                      <p:cBhvr>
                                        <p:cTn id="12" dur="1" fill="hold">
                                          <p:stCondLst>
                                            <p:cond delay="0"/>
                                          </p:stCondLst>
                                        </p:cTn>
                                        <p:tgtEl>
                                          <p:spTgt spid="1185800"/>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nodeType="afterEffect">
                                  <p:stCondLst>
                                    <p:cond delay="500"/>
                                  </p:stCondLst>
                                  <p:childTnLst>
                                    <p:set>
                                      <p:cBhvr>
                                        <p:cTn id="15" dur="1" fill="hold">
                                          <p:stCondLst>
                                            <p:cond delay="0"/>
                                          </p:stCondLst>
                                        </p:cTn>
                                        <p:tgtEl>
                                          <p:spTgt spid="1185797"/>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1858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a:xfrm>
            <a:off x="575360" y="1551973"/>
            <a:ext cx="10515600" cy="645660"/>
          </a:xfrm>
        </p:spPr>
        <p:txBody>
          <a:bodyPr>
            <a:normAutofit/>
          </a:bodyPr>
          <a:lstStyle/>
          <a:p>
            <a:r>
              <a:rPr lang="en-US" altLang="en-US" sz="2800" dirty="0" smtClean="0">
                <a:ea typeface="ＭＳ Ｐゴシック" panose="020B0600070205080204" pitchFamily="34" charset="-128"/>
              </a:rPr>
              <a:t>A CNN compresses a fully connected network in two ways:</a:t>
            </a:r>
          </a:p>
        </p:txBody>
      </p:sp>
      <p:sp>
        <p:nvSpPr>
          <p:cNvPr id="3" name="Content Placeholder 2"/>
          <p:cNvSpPr>
            <a:spLocks noGrp="1"/>
          </p:cNvSpPr>
          <p:nvPr>
            <p:ph idx="1"/>
          </p:nvPr>
        </p:nvSpPr>
        <p:spPr>
          <a:xfrm>
            <a:off x="861754" y="2323343"/>
            <a:ext cx="8458200" cy="1724296"/>
          </a:xfrm>
        </p:spPr>
        <p:txBody>
          <a:bodyPr/>
          <a:lstStyle/>
          <a:p>
            <a:r>
              <a:rPr lang="en-US" altLang="en-US" dirty="0" smtClean="0">
                <a:ea typeface="ＭＳ Ｐゴシック" panose="020B0600070205080204" pitchFamily="34" charset="-128"/>
              </a:rPr>
              <a:t>Reducing number of connections</a:t>
            </a:r>
          </a:p>
          <a:p>
            <a:r>
              <a:rPr lang="en-US" altLang="en-US" dirty="0" smtClean="0">
                <a:ea typeface="ＭＳ Ｐゴシック" panose="020B0600070205080204" pitchFamily="34" charset="-128"/>
              </a:rPr>
              <a:t>Shared weights on the edges</a:t>
            </a:r>
          </a:p>
          <a:p>
            <a:r>
              <a:rPr lang="en-US" altLang="en-US" dirty="0" smtClean="0">
                <a:ea typeface="ＭＳ Ｐゴシック" panose="020B0600070205080204" pitchFamily="34" charset="-128"/>
              </a:rPr>
              <a:t>Max pooling further reduces the complexity.</a:t>
            </a:r>
          </a:p>
        </p:txBody>
      </p:sp>
      <p:cxnSp>
        <p:nvCxnSpPr>
          <p:cNvPr id="4"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5"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39517933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標題 1"/>
          <p:cNvSpPr>
            <a:spLocks noGrp="1"/>
          </p:cNvSpPr>
          <p:nvPr>
            <p:ph type="title"/>
          </p:nvPr>
        </p:nvSpPr>
        <p:spPr>
          <a:xfrm>
            <a:off x="393519" y="1645286"/>
            <a:ext cx="2245178" cy="470897"/>
          </a:xfrm>
        </p:spPr>
        <p:txBody>
          <a:bodyPr>
            <a:normAutofit fontScale="90000"/>
          </a:bodyPr>
          <a:lstStyle/>
          <a:p>
            <a:r>
              <a:rPr lang="en-US" altLang="zh-TW" sz="2800" dirty="0" smtClean="0">
                <a:ea typeface="ＭＳ Ｐゴシック" panose="020B0600070205080204" pitchFamily="34" charset="-128"/>
              </a:rPr>
              <a:t>Max Pooling:</a:t>
            </a:r>
            <a:endParaRPr lang="zh-TW" altLang="en-US" sz="2800" dirty="0" smtClean="0">
              <a:ea typeface="ＭＳ Ｐゴシック" panose="020B0600070205080204" pitchFamily="34" charset="-128"/>
            </a:endParaRPr>
          </a:p>
        </p:txBody>
      </p:sp>
      <p:graphicFrame>
        <p:nvGraphicFramePr>
          <p:cNvPr id="5" name="內容版面配置區 3"/>
          <p:cNvGraphicFramePr>
            <a:graphicFrameLocks/>
          </p:cNvGraphicFramePr>
          <p:nvPr/>
        </p:nvGraphicFramePr>
        <p:xfrm>
          <a:off x="1862138" y="2503488"/>
          <a:ext cx="2874960" cy="2743200"/>
        </p:xfrm>
        <a:graphic>
          <a:graphicData uri="http://schemas.openxmlformats.org/drawingml/2006/table">
            <a:tbl>
              <a:tblPr firstRow="1" bandRow="1">
                <a:tableStyleId>{5940675A-B579-460E-94D1-54222C63F5DA}</a:tableStyleId>
              </a:tblPr>
              <a:tblGrid>
                <a:gridCol w="479160">
                  <a:extLst>
                    <a:ext uri="{9D8B030D-6E8A-4147-A177-3AD203B41FA5}">
                      <a16:colId xmlns:a16="http://schemas.microsoft.com/office/drawing/2014/main" val="20000"/>
                    </a:ext>
                  </a:extLst>
                </a:gridCol>
                <a:gridCol w="479160">
                  <a:extLst>
                    <a:ext uri="{9D8B030D-6E8A-4147-A177-3AD203B41FA5}">
                      <a16:colId xmlns:a16="http://schemas.microsoft.com/office/drawing/2014/main" val="20001"/>
                    </a:ext>
                  </a:extLst>
                </a:gridCol>
                <a:gridCol w="479160">
                  <a:extLst>
                    <a:ext uri="{9D8B030D-6E8A-4147-A177-3AD203B41FA5}">
                      <a16:colId xmlns:a16="http://schemas.microsoft.com/office/drawing/2014/main" val="20002"/>
                    </a:ext>
                  </a:extLst>
                </a:gridCol>
                <a:gridCol w="479160">
                  <a:extLst>
                    <a:ext uri="{9D8B030D-6E8A-4147-A177-3AD203B41FA5}">
                      <a16:colId xmlns:a16="http://schemas.microsoft.com/office/drawing/2014/main" val="20003"/>
                    </a:ext>
                  </a:extLst>
                </a:gridCol>
                <a:gridCol w="479160">
                  <a:extLst>
                    <a:ext uri="{9D8B030D-6E8A-4147-A177-3AD203B41FA5}">
                      <a16:colId xmlns:a16="http://schemas.microsoft.com/office/drawing/2014/main" val="20004"/>
                    </a:ext>
                  </a:extLst>
                </a:gridCol>
                <a:gridCol w="479160">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extLst>
                  <a:ext uri="{0D108BD9-81ED-4DB2-BD59-A6C34878D82A}">
                    <a16:rowId xmlns:a16="http://schemas.microsoft.com/office/drawing/2014/main" val="10005"/>
                  </a:ext>
                </a:extLst>
              </a:tr>
            </a:tbl>
          </a:graphicData>
        </a:graphic>
      </p:graphicFrame>
      <p:sp>
        <p:nvSpPr>
          <p:cNvPr id="31797" name="文字方塊 4"/>
          <p:cNvSpPr txBox="1">
            <a:spLocks noChangeArrowheads="1"/>
          </p:cNvSpPr>
          <p:nvPr/>
        </p:nvSpPr>
        <p:spPr bwMode="auto">
          <a:xfrm>
            <a:off x="2125663" y="5492751"/>
            <a:ext cx="2347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6 x 6 image</a:t>
            </a:r>
            <a:endParaRPr lang="zh-TW" altLang="en-US"/>
          </a:p>
        </p:txBody>
      </p:sp>
      <p:sp>
        <p:nvSpPr>
          <p:cNvPr id="7" name="橢圓 5"/>
          <p:cNvSpPr>
            <a:spLocks noChangeArrowheads="1"/>
          </p:cNvSpPr>
          <p:nvPr/>
        </p:nvSpPr>
        <p:spPr bwMode="auto">
          <a:xfrm>
            <a:off x="8123239" y="3086101"/>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8" name="橢圓 6"/>
          <p:cNvSpPr>
            <a:spLocks noChangeArrowheads="1"/>
          </p:cNvSpPr>
          <p:nvPr/>
        </p:nvSpPr>
        <p:spPr bwMode="auto">
          <a:xfrm>
            <a:off x="9094789" y="3086101"/>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0</a:t>
            </a:r>
            <a:endParaRPr lang="zh-TW" altLang="en-US" sz="2400" dirty="0">
              <a:solidFill>
                <a:schemeClr val="dk1"/>
              </a:solidFill>
              <a:latin typeface="+mn-lt"/>
              <a:ea typeface="+mn-ea"/>
            </a:endParaRPr>
          </a:p>
        </p:txBody>
      </p:sp>
      <p:sp>
        <p:nvSpPr>
          <p:cNvPr id="9" name="橢圓 7"/>
          <p:cNvSpPr>
            <a:spLocks noChangeArrowheads="1"/>
          </p:cNvSpPr>
          <p:nvPr/>
        </p:nvSpPr>
        <p:spPr bwMode="auto">
          <a:xfrm>
            <a:off x="9094789" y="4195764"/>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10" name="橢圓 8"/>
          <p:cNvSpPr>
            <a:spLocks noChangeArrowheads="1"/>
          </p:cNvSpPr>
          <p:nvPr/>
        </p:nvSpPr>
        <p:spPr bwMode="auto">
          <a:xfrm>
            <a:off x="8123239" y="4195764"/>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1" name="橢圓 9"/>
          <p:cNvSpPr>
            <a:spLocks noChangeArrowheads="1"/>
          </p:cNvSpPr>
          <p:nvPr/>
        </p:nvSpPr>
        <p:spPr bwMode="auto">
          <a:xfrm>
            <a:off x="8312151" y="3303589"/>
            <a:ext cx="720725" cy="720725"/>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12" name="橢圓 10"/>
          <p:cNvSpPr>
            <a:spLocks noChangeArrowheads="1"/>
          </p:cNvSpPr>
          <p:nvPr/>
        </p:nvSpPr>
        <p:spPr bwMode="auto">
          <a:xfrm>
            <a:off x="9318626" y="3281364"/>
            <a:ext cx="720725" cy="720725"/>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13" name="橢圓 11"/>
          <p:cNvSpPr>
            <a:spLocks noChangeArrowheads="1"/>
          </p:cNvSpPr>
          <p:nvPr/>
        </p:nvSpPr>
        <p:spPr bwMode="auto">
          <a:xfrm>
            <a:off x="9318626" y="4352925"/>
            <a:ext cx="720725" cy="719138"/>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14" name="橢圓 12"/>
          <p:cNvSpPr>
            <a:spLocks noChangeArrowheads="1"/>
          </p:cNvSpPr>
          <p:nvPr/>
        </p:nvSpPr>
        <p:spPr bwMode="auto">
          <a:xfrm>
            <a:off x="8326439" y="4354514"/>
            <a:ext cx="720725" cy="720725"/>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0</a:t>
            </a:r>
            <a:endParaRPr lang="zh-TW" altLang="en-US" sz="2400" dirty="0">
              <a:solidFill>
                <a:schemeClr val="dk1"/>
              </a:solidFill>
              <a:latin typeface="+mn-lt"/>
              <a:ea typeface="+mn-ea"/>
            </a:endParaRPr>
          </a:p>
        </p:txBody>
      </p:sp>
      <p:sp>
        <p:nvSpPr>
          <p:cNvPr id="31806" name="文字方塊 13"/>
          <p:cNvSpPr txBox="1">
            <a:spLocks noChangeArrowheads="1"/>
          </p:cNvSpPr>
          <p:nvPr/>
        </p:nvSpPr>
        <p:spPr bwMode="auto">
          <a:xfrm>
            <a:off x="7950201" y="5186363"/>
            <a:ext cx="2346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2 x 2 image</a:t>
            </a:r>
            <a:endParaRPr lang="zh-TW" altLang="en-US"/>
          </a:p>
        </p:txBody>
      </p:sp>
      <p:sp>
        <p:nvSpPr>
          <p:cNvPr id="16" name="文字方塊 14"/>
          <p:cNvSpPr txBox="1">
            <a:spLocks noChangeArrowheads="1"/>
          </p:cNvSpPr>
          <p:nvPr/>
        </p:nvSpPr>
        <p:spPr bwMode="auto">
          <a:xfrm>
            <a:off x="7961313" y="5699126"/>
            <a:ext cx="22669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dirty="0">
                <a:solidFill>
                  <a:srgbClr val="0000FF"/>
                </a:solidFill>
              </a:rPr>
              <a:t>Each filter </a:t>
            </a:r>
          </a:p>
          <a:p>
            <a:pPr algn="ctr" eaLnBrk="1" hangingPunct="1"/>
            <a:r>
              <a:rPr lang="en-US" altLang="zh-TW" sz="2000" dirty="0">
                <a:solidFill>
                  <a:srgbClr val="0000FF"/>
                </a:solidFill>
              </a:rPr>
              <a:t>is a channel</a:t>
            </a:r>
            <a:endParaRPr lang="zh-TW" altLang="en-US" sz="2000" dirty="0">
              <a:solidFill>
                <a:srgbClr val="0000FF"/>
              </a:solidFill>
            </a:endParaRPr>
          </a:p>
        </p:txBody>
      </p:sp>
      <p:sp>
        <p:nvSpPr>
          <p:cNvPr id="17" name="向右箭號 15"/>
          <p:cNvSpPr/>
          <p:nvPr/>
        </p:nvSpPr>
        <p:spPr>
          <a:xfrm>
            <a:off x="4676775" y="2728914"/>
            <a:ext cx="858838" cy="8477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8" name="文字方塊 17"/>
          <p:cNvSpPr txBox="1">
            <a:spLocks noChangeArrowheads="1"/>
          </p:cNvSpPr>
          <p:nvPr/>
        </p:nvSpPr>
        <p:spPr bwMode="auto">
          <a:xfrm>
            <a:off x="7905895" y="2114407"/>
            <a:ext cx="22796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dirty="0"/>
              <a:t>New image </a:t>
            </a:r>
          </a:p>
          <a:p>
            <a:pPr algn="ctr" eaLnBrk="1" hangingPunct="1"/>
            <a:r>
              <a:rPr lang="en-US" altLang="zh-TW" sz="2000" dirty="0"/>
              <a:t>but smaller</a:t>
            </a:r>
            <a:endParaRPr lang="zh-TW" altLang="en-US" sz="2000" dirty="0"/>
          </a:p>
        </p:txBody>
      </p:sp>
      <p:sp>
        <p:nvSpPr>
          <p:cNvPr id="19" name="矩形 18"/>
          <p:cNvSpPr/>
          <p:nvPr/>
        </p:nvSpPr>
        <p:spPr>
          <a:xfrm>
            <a:off x="5538789" y="2609850"/>
            <a:ext cx="1374775" cy="106838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2800" dirty="0">
                <a:solidFill>
                  <a:srgbClr val="000000"/>
                </a:solidFill>
              </a:rPr>
              <a:t>Conv</a:t>
            </a:r>
            <a:endParaRPr lang="zh-TW" altLang="en-US" sz="2800" dirty="0">
              <a:solidFill>
                <a:srgbClr val="000000"/>
              </a:solidFill>
            </a:endParaRPr>
          </a:p>
        </p:txBody>
      </p:sp>
      <p:sp>
        <p:nvSpPr>
          <p:cNvPr id="20" name="矩形 19"/>
          <p:cNvSpPr/>
          <p:nvPr/>
        </p:nvSpPr>
        <p:spPr>
          <a:xfrm>
            <a:off x="5535613" y="4187825"/>
            <a:ext cx="1377950" cy="1066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2800" dirty="0">
                <a:solidFill>
                  <a:srgbClr val="000000"/>
                </a:solidFill>
              </a:rPr>
              <a:t>Max</a:t>
            </a:r>
          </a:p>
          <a:p>
            <a:pPr algn="ctr">
              <a:defRPr/>
            </a:pPr>
            <a:r>
              <a:rPr lang="en-US" altLang="zh-TW" sz="2800" dirty="0">
                <a:solidFill>
                  <a:srgbClr val="000000"/>
                </a:solidFill>
              </a:rPr>
              <a:t>Pooling</a:t>
            </a:r>
            <a:endParaRPr lang="zh-TW" altLang="en-US" sz="2800" dirty="0">
              <a:solidFill>
                <a:srgbClr val="000000"/>
              </a:solidFill>
            </a:endParaRPr>
          </a:p>
        </p:txBody>
      </p:sp>
      <p:sp>
        <p:nvSpPr>
          <p:cNvPr id="21" name="向右箭號 20"/>
          <p:cNvSpPr/>
          <p:nvPr/>
        </p:nvSpPr>
        <p:spPr>
          <a:xfrm>
            <a:off x="6902450" y="4289425"/>
            <a:ext cx="858838" cy="8461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22" name="向右箭號 21"/>
          <p:cNvSpPr/>
          <p:nvPr/>
        </p:nvSpPr>
        <p:spPr>
          <a:xfrm rot="5400000">
            <a:off x="5978526" y="3517901"/>
            <a:ext cx="492125" cy="8477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cxnSp>
        <p:nvCxnSpPr>
          <p:cNvPr id="23"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24"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14693327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標題 1"/>
          <p:cNvSpPr>
            <a:spLocks noGrp="1"/>
          </p:cNvSpPr>
          <p:nvPr>
            <p:ph type="title"/>
          </p:nvPr>
        </p:nvSpPr>
        <p:spPr>
          <a:xfrm>
            <a:off x="2152650" y="365126"/>
            <a:ext cx="7886700" cy="1325563"/>
          </a:xfrm>
        </p:spPr>
        <p:txBody>
          <a:bodyPr/>
          <a:lstStyle/>
          <a:p>
            <a:r>
              <a:rPr lang="en-US" altLang="zh-TW" smtClean="0">
                <a:ea typeface="ＭＳ Ｐゴシック" panose="020B0600070205080204" pitchFamily="34" charset="-128"/>
              </a:rPr>
              <a:t>The whole CNN</a:t>
            </a:r>
            <a:endParaRPr lang="zh-TW" altLang="en-US" smtClean="0">
              <a:ea typeface="ＭＳ Ｐゴシック" panose="020B0600070205080204" pitchFamily="34" charset="-128"/>
            </a:endParaRPr>
          </a:p>
        </p:txBody>
      </p:sp>
      <p:pic>
        <p:nvPicPr>
          <p:cNvPr id="32770" name="Picture 2" descr="http://s.hswstatic.com/gif/whiskers-s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8938" y="192089"/>
            <a:ext cx="17716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0"/>
          <p:cNvSpPr/>
          <p:nvPr/>
        </p:nvSpPr>
        <p:spPr>
          <a:xfrm>
            <a:off x="6773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7" name="矩形 12"/>
          <p:cNvSpPr/>
          <p:nvPr/>
        </p:nvSpPr>
        <p:spPr>
          <a:xfrm>
            <a:off x="6773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8" name="矩形 13"/>
          <p:cNvSpPr/>
          <p:nvPr/>
        </p:nvSpPr>
        <p:spPr>
          <a:xfrm>
            <a:off x="6773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9" name="矩形 14"/>
          <p:cNvSpPr/>
          <p:nvPr/>
        </p:nvSpPr>
        <p:spPr>
          <a:xfrm>
            <a:off x="6773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0" name="向下箭號 11"/>
          <p:cNvSpPr/>
          <p:nvPr/>
        </p:nvSpPr>
        <p:spPr>
          <a:xfrm>
            <a:off x="7392988" y="1450976"/>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1" name="向下箭號 17"/>
          <p:cNvSpPr/>
          <p:nvPr/>
        </p:nvSpPr>
        <p:spPr>
          <a:xfrm>
            <a:off x="7392988" y="2562226"/>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2" name="向下箭號 18"/>
          <p:cNvSpPr/>
          <p:nvPr/>
        </p:nvSpPr>
        <p:spPr>
          <a:xfrm>
            <a:off x="7392988" y="3654426"/>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3" name="向下箭號 19"/>
          <p:cNvSpPr/>
          <p:nvPr/>
        </p:nvSpPr>
        <p:spPr>
          <a:xfrm>
            <a:off x="7392988" y="4689476"/>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32787" name="文字方塊 20"/>
          <p:cNvSpPr txBox="1">
            <a:spLocks noChangeArrowheads="1"/>
          </p:cNvSpPr>
          <p:nvPr/>
        </p:nvSpPr>
        <p:spPr bwMode="auto">
          <a:xfrm>
            <a:off x="8948739" y="3414713"/>
            <a:ext cx="169068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Can repeat many times</a:t>
            </a:r>
            <a:endParaRPr lang="zh-TW" altLang="en-US"/>
          </a:p>
        </p:txBody>
      </p:sp>
      <p:sp>
        <p:nvSpPr>
          <p:cNvPr id="15" name="左大括弧 22"/>
          <p:cNvSpPr/>
          <p:nvPr/>
        </p:nvSpPr>
        <p:spPr>
          <a:xfrm flipH="1">
            <a:off x="8550276" y="1806576"/>
            <a:ext cx="334963" cy="4048125"/>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TW" altLang="en-US"/>
          </a:p>
        </p:txBody>
      </p:sp>
      <p:sp>
        <p:nvSpPr>
          <p:cNvPr id="16" name="矩形 25"/>
          <p:cNvSpPr/>
          <p:nvPr/>
        </p:nvSpPr>
        <p:spPr>
          <a:xfrm>
            <a:off x="6713539" y="1847850"/>
            <a:ext cx="1857375" cy="19002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7" name="文字方塊 24"/>
          <p:cNvSpPr txBox="1"/>
          <p:nvPr/>
        </p:nvSpPr>
        <p:spPr>
          <a:xfrm>
            <a:off x="2905457" y="3568647"/>
            <a:ext cx="2097183"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defRPr/>
            </a:pPr>
            <a:r>
              <a:rPr lang="en-US" altLang="zh-TW" sz="2400" dirty="0"/>
              <a:t>A new image</a:t>
            </a:r>
            <a:endParaRPr lang="zh-TW" altLang="en-US" sz="2400" dirty="0"/>
          </a:p>
        </p:txBody>
      </p:sp>
      <p:sp>
        <p:nvSpPr>
          <p:cNvPr id="18" name="文字方塊 26"/>
          <p:cNvSpPr txBox="1">
            <a:spLocks noChangeArrowheads="1"/>
          </p:cNvSpPr>
          <p:nvPr/>
        </p:nvSpPr>
        <p:spPr bwMode="auto">
          <a:xfrm>
            <a:off x="988292" y="5210175"/>
            <a:ext cx="539981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dirty="0"/>
              <a:t>The number of channels is the number of </a:t>
            </a:r>
            <a:r>
              <a:rPr lang="en-US" altLang="zh-TW" sz="2800" dirty="0" smtClean="0"/>
              <a:t>filters.</a:t>
            </a:r>
            <a:endParaRPr lang="zh-TW" altLang="en-US" sz="2800" dirty="0"/>
          </a:p>
        </p:txBody>
      </p:sp>
      <p:sp>
        <p:nvSpPr>
          <p:cNvPr id="19" name="文字方塊 27"/>
          <p:cNvSpPr txBox="1">
            <a:spLocks noChangeArrowheads="1"/>
          </p:cNvSpPr>
          <p:nvPr/>
        </p:nvSpPr>
        <p:spPr bwMode="auto">
          <a:xfrm>
            <a:off x="988291" y="4251325"/>
            <a:ext cx="53601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dirty="0"/>
              <a:t>Smaller than the original </a:t>
            </a:r>
            <a:r>
              <a:rPr lang="en-US" altLang="zh-TW" sz="2800" dirty="0" smtClean="0"/>
              <a:t>image.</a:t>
            </a:r>
            <a:endParaRPr lang="zh-TW" altLang="en-US" sz="2800" dirty="0"/>
          </a:p>
        </p:txBody>
      </p:sp>
      <p:cxnSp>
        <p:nvCxnSpPr>
          <p:cNvPr id="20" name="直線單箭頭接點 6"/>
          <p:cNvCxnSpPr/>
          <p:nvPr/>
        </p:nvCxnSpPr>
        <p:spPr>
          <a:xfrm flipH="1">
            <a:off x="5059364" y="3875088"/>
            <a:ext cx="2270125"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8"/>
          <p:cNvSpPr/>
          <p:nvPr/>
        </p:nvSpPr>
        <p:spPr>
          <a:xfrm>
            <a:off x="6713539" y="4002089"/>
            <a:ext cx="1857375" cy="190023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nvGrpSpPr>
          <p:cNvPr id="22" name="群組 7"/>
          <p:cNvGrpSpPr>
            <a:grpSpLocks/>
          </p:cNvGrpSpPr>
          <p:nvPr/>
        </p:nvGrpSpPr>
        <p:grpSpPr bwMode="auto">
          <a:xfrm>
            <a:off x="3086101" y="1611313"/>
            <a:ext cx="1947863" cy="1771650"/>
            <a:chOff x="1561968" y="1612084"/>
            <a:chExt cx="1947915" cy="1771562"/>
          </a:xfrm>
        </p:grpSpPr>
        <p:sp>
          <p:nvSpPr>
            <p:cNvPr id="23" name="橢圓 29"/>
            <p:cNvSpPr>
              <a:spLocks noChangeArrowheads="1"/>
            </p:cNvSpPr>
            <p:nvPr/>
          </p:nvSpPr>
          <p:spPr bwMode="auto">
            <a:xfrm>
              <a:off x="1593719" y="1612084"/>
              <a:ext cx="719157" cy="720689"/>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24" name="橢圓 30"/>
            <p:cNvSpPr>
              <a:spLocks noChangeArrowheads="1"/>
            </p:cNvSpPr>
            <p:nvPr/>
          </p:nvSpPr>
          <p:spPr bwMode="auto">
            <a:xfrm>
              <a:off x="2565295" y="1612084"/>
              <a:ext cx="719157" cy="720689"/>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0</a:t>
              </a:r>
              <a:endParaRPr lang="zh-TW" altLang="en-US" sz="2400" dirty="0">
                <a:solidFill>
                  <a:schemeClr val="dk1"/>
                </a:solidFill>
                <a:latin typeface="+mn-lt"/>
                <a:ea typeface="+mn-ea"/>
              </a:endParaRPr>
            </a:p>
          </p:txBody>
        </p:sp>
        <p:sp>
          <p:nvSpPr>
            <p:cNvPr id="25" name="橢圓 31"/>
            <p:cNvSpPr>
              <a:spLocks noChangeArrowheads="1"/>
            </p:cNvSpPr>
            <p:nvPr/>
          </p:nvSpPr>
          <p:spPr bwMode="auto">
            <a:xfrm>
              <a:off x="2533544" y="2504215"/>
              <a:ext cx="720744" cy="720689"/>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26" name="橢圓 32"/>
            <p:cNvSpPr>
              <a:spLocks noChangeArrowheads="1"/>
            </p:cNvSpPr>
            <p:nvPr/>
          </p:nvSpPr>
          <p:spPr bwMode="auto">
            <a:xfrm>
              <a:off x="1561968" y="2504215"/>
              <a:ext cx="720744" cy="720689"/>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27" name="橢圓 33"/>
            <p:cNvSpPr>
              <a:spLocks noChangeArrowheads="1"/>
            </p:cNvSpPr>
            <p:nvPr/>
          </p:nvSpPr>
          <p:spPr bwMode="auto">
            <a:xfrm>
              <a:off x="1782637" y="1829560"/>
              <a:ext cx="720744" cy="719102"/>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28" name="橢圓 34"/>
            <p:cNvSpPr>
              <a:spLocks noChangeArrowheads="1"/>
            </p:cNvSpPr>
            <p:nvPr/>
          </p:nvSpPr>
          <p:spPr bwMode="auto">
            <a:xfrm>
              <a:off x="2789139" y="1805749"/>
              <a:ext cx="720744" cy="720689"/>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1</a:t>
              </a:r>
              <a:endParaRPr lang="zh-TW" altLang="en-US" sz="2400" dirty="0">
                <a:solidFill>
                  <a:schemeClr val="dk1"/>
                </a:solidFill>
                <a:latin typeface="+mn-lt"/>
                <a:ea typeface="+mn-ea"/>
              </a:endParaRPr>
            </a:p>
          </p:txBody>
        </p:sp>
        <p:sp>
          <p:nvSpPr>
            <p:cNvPr id="29" name="橢圓 35"/>
            <p:cNvSpPr>
              <a:spLocks noChangeArrowheads="1"/>
            </p:cNvSpPr>
            <p:nvPr/>
          </p:nvSpPr>
          <p:spPr bwMode="auto">
            <a:xfrm>
              <a:off x="2758975" y="2661369"/>
              <a:ext cx="719157" cy="719102"/>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3</a:t>
              </a:r>
              <a:endParaRPr lang="zh-TW" altLang="en-US" sz="2400" dirty="0">
                <a:solidFill>
                  <a:schemeClr val="dk1"/>
                </a:solidFill>
                <a:latin typeface="+mn-lt"/>
                <a:ea typeface="+mn-ea"/>
              </a:endParaRPr>
            </a:p>
          </p:txBody>
        </p:sp>
        <p:sp>
          <p:nvSpPr>
            <p:cNvPr id="30" name="橢圓 36"/>
            <p:cNvSpPr>
              <a:spLocks noChangeArrowheads="1"/>
            </p:cNvSpPr>
            <p:nvPr/>
          </p:nvSpPr>
          <p:spPr bwMode="auto">
            <a:xfrm>
              <a:off x="1766761" y="2662957"/>
              <a:ext cx="719156" cy="720689"/>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p>
              <a:pPr algn="ctr">
                <a:defRPr/>
              </a:pPr>
              <a:r>
                <a:rPr lang="en-US" altLang="zh-TW" sz="2400" dirty="0">
                  <a:solidFill>
                    <a:schemeClr val="dk1"/>
                  </a:solidFill>
                  <a:latin typeface="+mn-lt"/>
                  <a:ea typeface="+mn-ea"/>
                </a:rPr>
                <a:t>0</a:t>
              </a:r>
              <a:endParaRPr lang="zh-TW" altLang="en-US" sz="2400" dirty="0">
                <a:solidFill>
                  <a:schemeClr val="dk1"/>
                </a:solidFill>
                <a:latin typeface="+mn-lt"/>
                <a:ea typeface="+mn-ea"/>
              </a:endParaRPr>
            </a:p>
          </p:txBody>
        </p:sp>
      </p:grpSp>
    </p:spTree>
    <p:extLst>
      <p:ext uri="{BB962C8B-B14F-4D97-AF65-F5344CB8AC3E}">
        <p14:creationId xmlns:p14="http://schemas.microsoft.com/office/powerpoint/2010/main" val="28474768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P spid="19" grpId="0"/>
      <p:bldP spid="21"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0016" y="1392245"/>
            <a:ext cx="11617291" cy="4736177"/>
          </a:xfrm>
        </p:spPr>
        <p:txBody>
          <a:bodyPr>
            <a:normAutofit/>
          </a:bodyPr>
          <a:lstStyle/>
          <a:p>
            <a:r>
              <a:rPr lang="en-US" sz="2200" dirty="0">
                <a:latin typeface="Calibri" panose="020F0502020204030204" pitchFamily="34" charset="0"/>
                <a:cs typeface="Calibri" panose="020F0502020204030204" pitchFamily="34" charset="0"/>
              </a:rPr>
              <a:t>DL applies a multi-layer process for learning rich hierarchical  features (i.e., data representations</a:t>
            </a:r>
            <a:r>
              <a:rPr lang="en-US" sz="2200" dirty="0" smtClean="0">
                <a:latin typeface="Calibri" panose="020F0502020204030204" pitchFamily="34" charset="0"/>
                <a:cs typeface="Calibri" panose="020F0502020204030204" pitchFamily="34" charset="0"/>
              </a:rPr>
              <a:t>).</a:t>
            </a:r>
          </a:p>
          <a:p>
            <a:pPr marL="0" indent="0">
              <a:buNone/>
            </a:pPr>
            <a:endParaRPr lang="en-US" sz="1400" dirty="0">
              <a:latin typeface="Calibri" panose="020F0502020204030204" pitchFamily="34" charset="0"/>
              <a:cs typeface="Calibri" panose="020F0502020204030204" pitchFamily="34" charset="0"/>
            </a:endParaRPr>
          </a:p>
          <a:p>
            <a:pPr lvl="1"/>
            <a:r>
              <a:rPr lang="en-US" sz="2200" dirty="0">
                <a:latin typeface="Calibri" panose="020F0502020204030204" pitchFamily="34" charset="0"/>
                <a:cs typeface="Calibri" panose="020F0502020204030204" pitchFamily="34" charset="0"/>
              </a:rPr>
              <a:t>Input image pixels → Edges → Textures → Parts → </a:t>
            </a:r>
            <a:r>
              <a:rPr lang="en-US" sz="2200" dirty="0" smtClean="0">
                <a:latin typeface="Calibri" panose="020F0502020204030204" pitchFamily="34" charset="0"/>
                <a:cs typeface="Calibri" panose="020F0502020204030204" pitchFamily="34" charset="0"/>
              </a:rPr>
              <a:t>Objects</a:t>
            </a:r>
            <a:endParaRPr lang="en-US" sz="2200" dirty="0">
              <a:latin typeface="Calibri" panose="020F0502020204030204" pitchFamily="34" charset="0"/>
              <a:cs typeface="Calibri" panose="020F0502020204030204" pitchFamily="34" charset="0"/>
            </a:endParaRPr>
          </a:p>
        </p:txBody>
      </p:sp>
      <p:sp>
        <p:nvSpPr>
          <p:cNvPr id="4" name="TextBox 3"/>
          <p:cNvSpPr txBox="1"/>
          <p:nvPr/>
        </p:nvSpPr>
        <p:spPr>
          <a:xfrm>
            <a:off x="3823340" y="3209352"/>
            <a:ext cx="854431" cy="662489"/>
          </a:xfrm>
          <a:prstGeom prst="rect">
            <a:avLst/>
          </a:prstGeom>
          <a:noFill/>
          <a:ln w="28575">
            <a:solidFill>
              <a:srgbClr val="C00000"/>
            </a:solidFill>
          </a:ln>
        </p:spPr>
        <p:txBody>
          <a:bodyPr wrap="square" rtlCol="0">
            <a:spAutoFit/>
          </a:bodyPr>
          <a:lstStyle/>
          <a:p>
            <a:pPr algn="ctr"/>
            <a:r>
              <a:rPr lang="en-US" sz="1235" dirty="0"/>
              <a:t>Low-Level Features</a:t>
            </a:r>
          </a:p>
        </p:txBody>
      </p:sp>
      <p:sp>
        <p:nvSpPr>
          <p:cNvPr id="5" name="TextBox 4"/>
          <p:cNvSpPr txBox="1"/>
          <p:nvPr/>
        </p:nvSpPr>
        <p:spPr>
          <a:xfrm>
            <a:off x="5144784" y="3197555"/>
            <a:ext cx="809233" cy="662489"/>
          </a:xfrm>
          <a:prstGeom prst="rect">
            <a:avLst/>
          </a:prstGeom>
          <a:noFill/>
          <a:ln w="28575">
            <a:solidFill>
              <a:srgbClr val="C00000"/>
            </a:solidFill>
          </a:ln>
        </p:spPr>
        <p:txBody>
          <a:bodyPr wrap="square" rtlCol="0">
            <a:spAutoFit/>
          </a:bodyPr>
          <a:lstStyle/>
          <a:p>
            <a:pPr algn="ctr"/>
            <a:r>
              <a:rPr lang="en-US" sz="1235" dirty="0"/>
              <a:t>Mid-Level Features</a:t>
            </a:r>
          </a:p>
        </p:txBody>
      </p:sp>
      <p:cxnSp>
        <p:nvCxnSpPr>
          <p:cNvPr id="6" name="Straight Arrow Connector 5"/>
          <p:cNvCxnSpPr/>
          <p:nvPr/>
        </p:nvCxnSpPr>
        <p:spPr bwMode="auto">
          <a:xfrm>
            <a:off x="3501941" y="3428387"/>
            <a:ext cx="309456" cy="0"/>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flipV="1">
            <a:off x="4680584" y="3426155"/>
            <a:ext cx="465376" cy="2232"/>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 name="Straight Arrow Connector 7"/>
          <p:cNvCxnSpPr/>
          <p:nvPr/>
        </p:nvCxnSpPr>
        <p:spPr bwMode="auto">
          <a:xfrm flipV="1">
            <a:off x="7278591" y="3421728"/>
            <a:ext cx="405821" cy="2312"/>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TextBox 8"/>
          <p:cNvSpPr txBox="1"/>
          <p:nvPr/>
        </p:nvSpPr>
        <p:spPr>
          <a:xfrm>
            <a:off x="8964627" y="3279763"/>
            <a:ext cx="1186934" cy="282385"/>
          </a:xfrm>
          <a:prstGeom prst="rect">
            <a:avLst/>
          </a:prstGeom>
          <a:noFill/>
          <a:ln w="28575">
            <a:solidFill>
              <a:srgbClr val="C00000"/>
            </a:solidFill>
          </a:ln>
        </p:spPr>
        <p:txBody>
          <a:bodyPr wrap="square" rtlCol="0">
            <a:spAutoFit/>
          </a:bodyPr>
          <a:lstStyle/>
          <a:p>
            <a:pPr algn="ctr"/>
            <a:r>
              <a:rPr lang="en-US" sz="1235" b="1" dirty="0"/>
              <a:t>Output</a:t>
            </a:r>
            <a:endParaRPr lang="en-US" sz="1235" dirty="0"/>
          </a:p>
        </p:txBody>
      </p:sp>
      <p:sp>
        <p:nvSpPr>
          <p:cNvPr id="10" name="TextBox 9"/>
          <p:cNvSpPr txBox="1"/>
          <p:nvPr/>
        </p:nvSpPr>
        <p:spPr>
          <a:xfrm>
            <a:off x="6378886" y="3184715"/>
            <a:ext cx="905104" cy="662489"/>
          </a:xfrm>
          <a:prstGeom prst="rect">
            <a:avLst/>
          </a:prstGeom>
          <a:noFill/>
          <a:ln w="28575">
            <a:solidFill>
              <a:srgbClr val="C00000"/>
            </a:solidFill>
          </a:ln>
        </p:spPr>
        <p:txBody>
          <a:bodyPr wrap="square" rtlCol="0">
            <a:spAutoFit/>
          </a:bodyPr>
          <a:lstStyle/>
          <a:p>
            <a:pPr algn="ctr"/>
            <a:r>
              <a:rPr lang="en-US" sz="1235" dirty="0"/>
              <a:t>High-Level Features</a:t>
            </a:r>
          </a:p>
        </p:txBody>
      </p:sp>
      <p:cxnSp>
        <p:nvCxnSpPr>
          <p:cNvPr id="11" name="Straight Arrow Connector 10"/>
          <p:cNvCxnSpPr/>
          <p:nvPr/>
        </p:nvCxnSpPr>
        <p:spPr bwMode="auto">
          <a:xfrm flipV="1">
            <a:off x="5967136" y="3407936"/>
            <a:ext cx="398630" cy="5265"/>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2" name="TextBox 11"/>
          <p:cNvSpPr txBox="1"/>
          <p:nvPr/>
        </p:nvSpPr>
        <p:spPr>
          <a:xfrm>
            <a:off x="7696994" y="3182348"/>
            <a:ext cx="865115" cy="472437"/>
          </a:xfrm>
          <a:prstGeom prst="rect">
            <a:avLst/>
          </a:prstGeom>
          <a:noFill/>
          <a:ln w="28575">
            <a:solidFill>
              <a:srgbClr val="C00000"/>
            </a:solidFill>
          </a:ln>
        </p:spPr>
        <p:txBody>
          <a:bodyPr wrap="square" rtlCol="0">
            <a:spAutoFit/>
          </a:bodyPr>
          <a:lstStyle/>
          <a:p>
            <a:pPr algn="ctr"/>
            <a:r>
              <a:rPr lang="en-US" sz="1235" dirty="0"/>
              <a:t>Trainable Classifier</a:t>
            </a:r>
          </a:p>
        </p:txBody>
      </p:sp>
      <p:cxnSp>
        <p:nvCxnSpPr>
          <p:cNvPr id="13" name="Straight Arrow Connector 12"/>
          <p:cNvCxnSpPr/>
          <p:nvPr/>
        </p:nvCxnSpPr>
        <p:spPr bwMode="auto">
          <a:xfrm flipV="1">
            <a:off x="8549320" y="3423843"/>
            <a:ext cx="405821" cy="2312"/>
          </a:xfrm>
          <a:prstGeom prst="straightConnector1">
            <a:avLst/>
          </a:prstGeom>
          <a:solidFill>
            <a:schemeClr val="accent1"/>
          </a:solidFill>
          <a:ln w="28575" cap="flat" cmpd="sng" algn="ctr">
            <a:solidFill>
              <a:srgbClr val="C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26667" t="7326" r="45000" b="63131"/>
          <a:stretch/>
        </p:blipFill>
        <p:spPr>
          <a:xfrm rot="5400000">
            <a:off x="2248282" y="4575189"/>
            <a:ext cx="2175478" cy="1341981"/>
          </a:xfrm>
          <a:prstGeom prst="rect">
            <a:avLst/>
          </a:prstGeom>
        </p:spPr>
      </p:pic>
      <p:grpSp>
        <p:nvGrpSpPr>
          <p:cNvPr id="15" name="Group 14"/>
          <p:cNvGrpSpPr/>
          <p:nvPr/>
        </p:nvGrpSpPr>
        <p:grpSpPr>
          <a:xfrm>
            <a:off x="4253442" y="4160450"/>
            <a:ext cx="1329443" cy="2173469"/>
            <a:chOff x="1607820" y="2446906"/>
            <a:chExt cx="2176541" cy="3256986"/>
          </a:xfrm>
        </p:grpSpPr>
        <p:pic>
          <p:nvPicPr>
            <p:cNvPr id="16" name="Picture 15"/>
            <p:cNvPicPr>
              <a:picLocks noChangeAspect="1"/>
            </p:cNvPicPr>
            <p:nvPr/>
          </p:nvPicPr>
          <p:blipFill>
            <a:blip r:embed="rId4"/>
            <a:stretch>
              <a:fillRect/>
            </a:stretch>
          </p:blipFill>
          <p:spPr>
            <a:xfrm>
              <a:off x="1623060" y="2446908"/>
              <a:ext cx="695640" cy="625846"/>
            </a:xfrm>
            <a:prstGeom prst="rect">
              <a:avLst/>
            </a:prstGeom>
          </p:spPr>
        </p:pic>
        <p:pic>
          <p:nvPicPr>
            <p:cNvPr id="17" name="Picture 16"/>
            <p:cNvPicPr>
              <a:picLocks noChangeAspect="1"/>
            </p:cNvPicPr>
            <p:nvPr/>
          </p:nvPicPr>
          <p:blipFill>
            <a:blip r:embed="rId5"/>
            <a:stretch>
              <a:fillRect/>
            </a:stretch>
          </p:blipFill>
          <p:spPr>
            <a:xfrm>
              <a:off x="2362200" y="2446907"/>
              <a:ext cx="700295" cy="619175"/>
            </a:xfrm>
            <a:prstGeom prst="rect">
              <a:avLst/>
            </a:prstGeom>
          </p:spPr>
        </p:pic>
        <p:pic>
          <p:nvPicPr>
            <p:cNvPr id="18" name="Picture 17"/>
            <p:cNvPicPr>
              <a:picLocks noChangeAspect="1"/>
            </p:cNvPicPr>
            <p:nvPr/>
          </p:nvPicPr>
          <p:blipFill>
            <a:blip r:embed="rId6"/>
            <a:stretch>
              <a:fillRect/>
            </a:stretch>
          </p:blipFill>
          <p:spPr>
            <a:xfrm>
              <a:off x="3093720" y="2446906"/>
              <a:ext cx="678617" cy="618227"/>
            </a:xfrm>
            <a:prstGeom prst="rect">
              <a:avLst/>
            </a:prstGeom>
          </p:spPr>
        </p:pic>
        <p:pic>
          <p:nvPicPr>
            <p:cNvPr id="19" name="Picture 18"/>
            <p:cNvPicPr>
              <a:picLocks noChangeAspect="1"/>
            </p:cNvPicPr>
            <p:nvPr/>
          </p:nvPicPr>
          <p:blipFill>
            <a:blip r:embed="rId7"/>
            <a:stretch>
              <a:fillRect/>
            </a:stretch>
          </p:blipFill>
          <p:spPr>
            <a:xfrm>
              <a:off x="1607820" y="3107538"/>
              <a:ext cx="706764" cy="620063"/>
            </a:xfrm>
            <a:prstGeom prst="rect">
              <a:avLst/>
            </a:prstGeom>
          </p:spPr>
        </p:pic>
        <p:pic>
          <p:nvPicPr>
            <p:cNvPr id="20" name="Picture 19"/>
            <p:cNvPicPr>
              <a:picLocks noChangeAspect="1"/>
            </p:cNvPicPr>
            <p:nvPr/>
          </p:nvPicPr>
          <p:blipFill>
            <a:blip r:embed="rId8"/>
            <a:stretch>
              <a:fillRect/>
            </a:stretch>
          </p:blipFill>
          <p:spPr>
            <a:xfrm>
              <a:off x="2354580" y="3107538"/>
              <a:ext cx="700296" cy="607184"/>
            </a:xfrm>
            <a:prstGeom prst="rect">
              <a:avLst/>
            </a:prstGeom>
          </p:spPr>
        </p:pic>
        <p:pic>
          <p:nvPicPr>
            <p:cNvPr id="21" name="Picture 20"/>
            <p:cNvPicPr>
              <a:picLocks noChangeAspect="1"/>
            </p:cNvPicPr>
            <p:nvPr/>
          </p:nvPicPr>
          <p:blipFill>
            <a:blip r:embed="rId9"/>
            <a:stretch>
              <a:fillRect/>
            </a:stretch>
          </p:blipFill>
          <p:spPr>
            <a:xfrm>
              <a:off x="3105746" y="3101340"/>
              <a:ext cx="666591" cy="626261"/>
            </a:xfrm>
            <a:prstGeom prst="rect">
              <a:avLst/>
            </a:prstGeom>
          </p:spPr>
        </p:pic>
        <p:pic>
          <p:nvPicPr>
            <p:cNvPr id="22" name="Picture 21"/>
            <p:cNvPicPr>
              <a:picLocks noChangeAspect="1"/>
            </p:cNvPicPr>
            <p:nvPr/>
          </p:nvPicPr>
          <p:blipFill>
            <a:blip r:embed="rId10"/>
            <a:stretch>
              <a:fillRect/>
            </a:stretch>
          </p:blipFill>
          <p:spPr>
            <a:xfrm>
              <a:off x="1607821" y="3774209"/>
              <a:ext cx="706764" cy="624500"/>
            </a:xfrm>
            <a:prstGeom prst="rect">
              <a:avLst/>
            </a:prstGeom>
          </p:spPr>
        </p:pic>
        <p:pic>
          <p:nvPicPr>
            <p:cNvPr id="23" name="Picture 22"/>
            <p:cNvPicPr>
              <a:picLocks noChangeAspect="1"/>
            </p:cNvPicPr>
            <p:nvPr/>
          </p:nvPicPr>
          <p:blipFill>
            <a:blip r:embed="rId11"/>
            <a:stretch>
              <a:fillRect/>
            </a:stretch>
          </p:blipFill>
          <p:spPr>
            <a:xfrm>
              <a:off x="2354580" y="3764280"/>
              <a:ext cx="700295" cy="634429"/>
            </a:xfrm>
            <a:prstGeom prst="rect">
              <a:avLst/>
            </a:prstGeom>
          </p:spPr>
        </p:pic>
        <p:pic>
          <p:nvPicPr>
            <p:cNvPr id="24" name="Picture 23"/>
            <p:cNvPicPr>
              <a:picLocks noChangeAspect="1"/>
            </p:cNvPicPr>
            <p:nvPr/>
          </p:nvPicPr>
          <p:blipFill>
            <a:blip r:embed="rId12"/>
            <a:stretch>
              <a:fillRect/>
            </a:stretch>
          </p:blipFill>
          <p:spPr>
            <a:xfrm>
              <a:off x="2346960" y="5072821"/>
              <a:ext cx="700296" cy="631071"/>
            </a:xfrm>
            <a:prstGeom prst="rect">
              <a:avLst/>
            </a:prstGeom>
          </p:spPr>
        </p:pic>
        <p:pic>
          <p:nvPicPr>
            <p:cNvPr id="25" name="Picture 24"/>
            <p:cNvPicPr>
              <a:picLocks noChangeAspect="1"/>
            </p:cNvPicPr>
            <p:nvPr/>
          </p:nvPicPr>
          <p:blipFill>
            <a:blip r:embed="rId13"/>
            <a:stretch>
              <a:fillRect/>
            </a:stretch>
          </p:blipFill>
          <p:spPr>
            <a:xfrm>
              <a:off x="1607820" y="4432741"/>
              <a:ext cx="695640" cy="624500"/>
            </a:xfrm>
            <a:prstGeom prst="rect">
              <a:avLst/>
            </a:prstGeom>
          </p:spPr>
        </p:pic>
        <p:pic>
          <p:nvPicPr>
            <p:cNvPr id="26" name="Picture 25"/>
            <p:cNvPicPr>
              <a:picLocks noChangeAspect="1"/>
            </p:cNvPicPr>
            <p:nvPr/>
          </p:nvPicPr>
          <p:blipFill>
            <a:blip r:embed="rId14"/>
            <a:stretch>
              <a:fillRect/>
            </a:stretch>
          </p:blipFill>
          <p:spPr>
            <a:xfrm>
              <a:off x="2346960" y="4423735"/>
              <a:ext cx="700295" cy="623526"/>
            </a:xfrm>
            <a:prstGeom prst="rect">
              <a:avLst/>
            </a:prstGeom>
          </p:spPr>
        </p:pic>
        <p:pic>
          <p:nvPicPr>
            <p:cNvPr id="27" name="Picture 26"/>
            <p:cNvPicPr>
              <a:picLocks noChangeAspect="1"/>
            </p:cNvPicPr>
            <p:nvPr/>
          </p:nvPicPr>
          <p:blipFill>
            <a:blip r:embed="rId15"/>
            <a:stretch>
              <a:fillRect/>
            </a:stretch>
          </p:blipFill>
          <p:spPr>
            <a:xfrm>
              <a:off x="3105744" y="3756660"/>
              <a:ext cx="678617" cy="634429"/>
            </a:xfrm>
            <a:prstGeom prst="rect">
              <a:avLst/>
            </a:prstGeom>
          </p:spPr>
        </p:pic>
        <p:pic>
          <p:nvPicPr>
            <p:cNvPr id="28" name="Picture 27"/>
            <p:cNvPicPr>
              <a:picLocks noChangeAspect="1"/>
            </p:cNvPicPr>
            <p:nvPr/>
          </p:nvPicPr>
          <p:blipFill>
            <a:blip r:embed="rId16"/>
            <a:stretch>
              <a:fillRect/>
            </a:stretch>
          </p:blipFill>
          <p:spPr>
            <a:xfrm>
              <a:off x="3105744" y="4419600"/>
              <a:ext cx="678617" cy="627661"/>
            </a:xfrm>
            <a:prstGeom prst="rect">
              <a:avLst/>
            </a:prstGeom>
          </p:spPr>
        </p:pic>
        <p:pic>
          <p:nvPicPr>
            <p:cNvPr id="29" name="Picture 28"/>
            <p:cNvPicPr>
              <a:picLocks noChangeAspect="1"/>
            </p:cNvPicPr>
            <p:nvPr/>
          </p:nvPicPr>
          <p:blipFill>
            <a:blip r:embed="rId17"/>
            <a:stretch>
              <a:fillRect/>
            </a:stretch>
          </p:blipFill>
          <p:spPr>
            <a:xfrm>
              <a:off x="1607821" y="5072821"/>
              <a:ext cx="695640" cy="631071"/>
            </a:xfrm>
            <a:prstGeom prst="rect">
              <a:avLst/>
            </a:prstGeom>
          </p:spPr>
        </p:pic>
        <p:pic>
          <p:nvPicPr>
            <p:cNvPr id="30" name="Picture 29"/>
            <p:cNvPicPr>
              <a:picLocks noChangeAspect="1"/>
            </p:cNvPicPr>
            <p:nvPr/>
          </p:nvPicPr>
          <p:blipFill>
            <a:blip r:embed="rId18"/>
            <a:stretch>
              <a:fillRect/>
            </a:stretch>
          </p:blipFill>
          <p:spPr>
            <a:xfrm>
              <a:off x="3105744" y="5067300"/>
              <a:ext cx="678617" cy="636592"/>
            </a:xfrm>
            <a:prstGeom prst="rect">
              <a:avLst/>
            </a:prstGeom>
          </p:spPr>
        </p:pic>
      </p:grpSp>
      <p:grpSp>
        <p:nvGrpSpPr>
          <p:cNvPr id="31" name="Group 30"/>
          <p:cNvGrpSpPr/>
          <p:nvPr/>
        </p:nvGrpSpPr>
        <p:grpSpPr>
          <a:xfrm>
            <a:off x="5898017" y="4129225"/>
            <a:ext cx="1468713" cy="2204694"/>
            <a:chOff x="4524496" y="2438400"/>
            <a:chExt cx="2012703" cy="3312179"/>
          </a:xfrm>
        </p:grpSpPr>
        <p:pic>
          <p:nvPicPr>
            <p:cNvPr id="32" name="Picture 31"/>
            <p:cNvPicPr>
              <a:picLocks noChangeAspect="1"/>
            </p:cNvPicPr>
            <p:nvPr/>
          </p:nvPicPr>
          <p:blipFill>
            <a:blip r:embed="rId19"/>
            <a:stretch>
              <a:fillRect/>
            </a:stretch>
          </p:blipFill>
          <p:spPr>
            <a:xfrm>
              <a:off x="4524497" y="2438400"/>
              <a:ext cx="643625" cy="626733"/>
            </a:xfrm>
            <a:prstGeom prst="rect">
              <a:avLst/>
            </a:prstGeom>
          </p:spPr>
        </p:pic>
        <p:pic>
          <p:nvPicPr>
            <p:cNvPr id="33" name="Picture 32"/>
            <p:cNvPicPr>
              <a:picLocks noChangeAspect="1"/>
            </p:cNvPicPr>
            <p:nvPr/>
          </p:nvPicPr>
          <p:blipFill>
            <a:blip r:embed="rId20"/>
            <a:stretch>
              <a:fillRect/>
            </a:stretch>
          </p:blipFill>
          <p:spPr>
            <a:xfrm>
              <a:off x="4524497" y="3116580"/>
              <a:ext cx="643625" cy="625848"/>
            </a:xfrm>
            <a:prstGeom prst="rect">
              <a:avLst/>
            </a:prstGeom>
          </p:spPr>
        </p:pic>
        <p:pic>
          <p:nvPicPr>
            <p:cNvPr id="34" name="Picture 33"/>
            <p:cNvPicPr>
              <a:picLocks noChangeAspect="1"/>
            </p:cNvPicPr>
            <p:nvPr/>
          </p:nvPicPr>
          <p:blipFill>
            <a:blip r:embed="rId21"/>
            <a:stretch>
              <a:fillRect/>
            </a:stretch>
          </p:blipFill>
          <p:spPr>
            <a:xfrm>
              <a:off x="4524496" y="3789961"/>
              <a:ext cx="643625" cy="628125"/>
            </a:xfrm>
            <a:prstGeom prst="rect">
              <a:avLst/>
            </a:prstGeom>
          </p:spPr>
        </p:pic>
        <p:pic>
          <p:nvPicPr>
            <p:cNvPr id="35" name="Picture 34"/>
            <p:cNvPicPr>
              <a:picLocks noChangeAspect="1"/>
            </p:cNvPicPr>
            <p:nvPr/>
          </p:nvPicPr>
          <p:blipFill>
            <a:blip r:embed="rId22"/>
            <a:stretch>
              <a:fillRect/>
            </a:stretch>
          </p:blipFill>
          <p:spPr>
            <a:xfrm>
              <a:off x="5203254" y="2438400"/>
              <a:ext cx="657721" cy="626733"/>
            </a:xfrm>
            <a:prstGeom prst="rect">
              <a:avLst/>
            </a:prstGeom>
          </p:spPr>
        </p:pic>
        <p:pic>
          <p:nvPicPr>
            <p:cNvPr id="36" name="Picture 35"/>
            <p:cNvPicPr>
              <a:picLocks noChangeAspect="1"/>
            </p:cNvPicPr>
            <p:nvPr/>
          </p:nvPicPr>
          <p:blipFill>
            <a:blip r:embed="rId23"/>
            <a:stretch>
              <a:fillRect/>
            </a:stretch>
          </p:blipFill>
          <p:spPr>
            <a:xfrm>
              <a:off x="5890260" y="2446021"/>
              <a:ext cx="646939" cy="626733"/>
            </a:xfrm>
            <a:prstGeom prst="rect">
              <a:avLst/>
            </a:prstGeom>
          </p:spPr>
        </p:pic>
        <p:pic>
          <p:nvPicPr>
            <p:cNvPr id="37" name="Picture 36"/>
            <p:cNvPicPr>
              <a:picLocks noChangeAspect="1"/>
            </p:cNvPicPr>
            <p:nvPr/>
          </p:nvPicPr>
          <p:blipFill>
            <a:blip r:embed="rId24"/>
            <a:stretch>
              <a:fillRect/>
            </a:stretch>
          </p:blipFill>
          <p:spPr>
            <a:xfrm>
              <a:off x="5203254" y="3116580"/>
              <a:ext cx="651481" cy="625848"/>
            </a:xfrm>
            <a:prstGeom prst="rect">
              <a:avLst/>
            </a:prstGeom>
          </p:spPr>
        </p:pic>
        <p:pic>
          <p:nvPicPr>
            <p:cNvPr id="38" name="Picture 37"/>
            <p:cNvPicPr>
              <a:picLocks noChangeAspect="1"/>
            </p:cNvPicPr>
            <p:nvPr/>
          </p:nvPicPr>
          <p:blipFill>
            <a:blip r:embed="rId25"/>
            <a:stretch>
              <a:fillRect/>
            </a:stretch>
          </p:blipFill>
          <p:spPr>
            <a:xfrm>
              <a:off x="5890260" y="3116580"/>
              <a:ext cx="646939" cy="625848"/>
            </a:xfrm>
            <a:prstGeom prst="rect">
              <a:avLst/>
            </a:prstGeom>
          </p:spPr>
        </p:pic>
        <p:pic>
          <p:nvPicPr>
            <p:cNvPr id="39" name="Picture 38"/>
            <p:cNvPicPr>
              <a:picLocks noChangeAspect="1"/>
            </p:cNvPicPr>
            <p:nvPr/>
          </p:nvPicPr>
          <p:blipFill>
            <a:blip r:embed="rId26"/>
            <a:stretch>
              <a:fillRect/>
            </a:stretch>
          </p:blipFill>
          <p:spPr>
            <a:xfrm>
              <a:off x="5205016" y="3793491"/>
              <a:ext cx="649720" cy="624595"/>
            </a:xfrm>
            <a:prstGeom prst="rect">
              <a:avLst/>
            </a:prstGeom>
          </p:spPr>
        </p:pic>
        <p:pic>
          <p:nvPicPr>
            <p:cNvPr id="40" name="Picture 39"/>
            <p:cNvPicPr>
              <a:picLocks noChangeAspect="1"/>
            </p:cNvPicPr>
            <p:nvPr/>
          </p:nvPicPr>
          <p:blipFill>
            <a:blip r:embed="rId27"/>
            <a:stretch>
              <a:fillRect/>
            </a:stretch>
          </p:blipFill>
          <p:spPr>
            <a:xfrm>
              <a:off x="5890260" y="3787140"/>
              <a:ext cx="646939" cy="630946"/>
            </a:xfrm>
            <a:prstGeom prst="rect">
              <a:avLst/>
            </a:prstGeom>
          </p:spPr>
        </p:pic>
        <p:pic>
          <p:nvPicPr>
            <p:cNvPr id="41" name="Picture 40"/>
            <p:cNvPicPr>
              <a:picLocks noChangeAspect="1"/>
            </p:cNvPicPr>
            <p:nvPr/>
          </p:nvPicPr>
          <p:blipFill>
            <a:blip r:embed="rId28"/>
            <a:stretch>
              <a:fillRect/>
            </a:stretch>
          </p:blipFill>
          <p:spPr>
            <a:xfrm>
              <a:off x="4524496" y="4465321"/>
              <a:ext cx="643625" cy="630947"/>
            </a:xfrm>
            <a:prstGeom prst="rect">
              <a:avLst/>
            </a:prstGeom>
          </p:spPr>
        </p:pic>
        <p:pic>
          <p:nvPicPr>
            <p:cNvPr id="42" name="Picture 41"/>
            <p:cNvPicPr>
              <a:picLocks noChangeAspect="1"/>
            </p:cNvPicPr>
            <p:nvPr/>
          </p:nvPicPr>
          <p:blipFill>
            <a:blip r:embed="rId29"/>
            <a:stretch>
              <a:fillRect/>
            </a:stretch>
          </p:blipFill>
          <p:spPr>
            <a:xfrm>
              <a:off x="5203254" y="4465320"/>
              <a:ext cx="651481" cy="630947"/>
            </a:xfrm>
            <a:prstGeom prst="rect">
              <a:avLst/>
            </a:prstGeom>
          </p:spPr>
        </p:pic>
        <p:pic>
          <p:nvPicPr>
            <p:cNvPr id="43" name="Picture 42"/>
            <p:cNvPicPr>
              <a:picLocks noChangeAspect="1"/>
            </p:cNvPicPr>
            <p:nvPr/>
          </p:nvPicPr>
          <p:blipFill>
            <a:blip r:embed="rId30"/>
            <a:stretch>
              <a:fillRect/>
            </a:stretch>
          </p:blipFill>
          <p:spPr>
            <a:xfrm>
              <a:off x="5901503" y="4465320"/>
              <a:ext cx="635696" cy="630948"/>
            </a:xfrm>
            <a:prstGeom prst="rect">
              <a:avLst/>
            </a:prstGeom>
          </p:spPr>
        </p:pic>
        <p:pic>
          <p:nvPicPr>
            <p:cNvPr id="44" name="Picture 43"/>
            <p:cNvPicPr>
              <a:picLocks noChangeAspect="1"/>
            </p:cNvPicPr>
            <p:nvPr/>
          </p:nvPicPr>
          <p:blipFill>
            <a:blip r:embed="rId31"/>
            <a:stretch>
              <a:fillRect/>
            </a:stretch>
          </p:blipFill>
          <p:spPr>
            <a:xfrm>
              <a:off x="4524496" y="5138337"/>
              <a:ext cx="649484" cy="612241"/>
            </a:xfrm>
            <a:prstGeom prst="rect">
              <a:avLst/>
            </a:prstGeom>
          </p:spPr>
        </p:pic>
        <p:pic>
          <p:nvPicPr>
            <p:cNvPr id="45" name="Picture 44"/>
            <p:cNvPicPr>
              <a:picLocks noChangeAspect="1"/>
            </p:cNvPicPr>
            <p:nvPr/>
          </p:nvPicPr>
          <p:blipFill>
            <a:blip r:embed="rId32"/>
            <a:stretch>
              <a:fillRect/>
            </a:stretch>
          </p:blipFill>
          <p:spPr>
            <a:xfrm>
              <a:off x="5217288" y="5138334"/>
              <a:ext cx="637447" cy="612244"/>
            </a:xfrm>
            <a:prstGeom prst="rect">
              <a:avLst/>
            </a:prstGeom>
          </p:spPr>
        </p:pic>
        <p:pic>
          <p:nvPicPr>
            <p:cNvPr id="46" name="Picture 45"/>
            <p:cNvPicPr>
              <a:picLocks noChangeAspect="1"/>
            </p:cNvPicPr>
            <p:nvPr/>
          </p:nvPicPr>
          <p:blipFill>
            <a:blip r:embed="rId33"/>
            <a:stretch>
              <a:fillRect/>
            </a:stretch>
          </p:blipFill>
          <p:spPr>
            <a:xfrm>
              <a:off x="5890260" y="5138335"/>
              <a:ext cx="640804" cy="612244"/>
            </a:xfrm>
            <a:prstGeom prst="rect">
              <a:avLst/>
            </a:prstGeom>
          </p:spPr>
        </p:pic>
      </p:grpSp>
      <p:grpSp>
        <p:nvGrpSpPr>
          <p:cNvPr id="47" name="Group 46"/>
          <p:cNvGrpSpPr/>
          <p:nvPr/>
        </p:nvGrpSpPr>
        <p:grpSpPr>
          <a:xfrm>
            <a:off x="7606110" y="4151998"/>
            <a:ext cx="1603178" cy="2181919"/>
            <a:chOff x="5142015" y="2305442"/>
            <a:chExt cx="2816469" cy="3434576"/>
          </a:xfrm>
        </p:grpSpPr>
        <p:pic>
          <p:nvPicPr>
            <p:cNvPr id="48" name="Picture 47"/>
            <p:cNvPicPr>
              <a:picLocks noChangeAspect="1"/>
            </p:cNvPicPr>
            <p:nvPr/>
          </p:nvPicPr>
          <p:blipFill>
            <a:blip r:embed="rId34"/>
            <a:stretch>
              <a:fillRect/>
            </a:stretch>
          </p:blipFill>
          <p:spPr>
            <a:xfrm>
              <a:off x="5142016" y="4026763"/>
              <a:ext cx="1381983" cy="837618"/>
            </a:xfrm>
            <a:prstGeom prst="rect">
              <a:avLst/>
            </a:prstGeom>
          </p:spPr>
        </p:pic>
        <p:pic>
          <p:nvPicPr>
            <p:cNvPr id="49" name="Picture 48"/>
            <p:cNvPicPr>
              <a:picLocks noChangeAspect="1"/>
            </p:cNvPicPr>
            <p:nvPr/>
          </p:nvPicPr>
          <p:blipFill>
            <a:blip r:embed="rId35"/>
            <a:stretch>
              <a:fillRect/>
            </a:stretch>
          </p:blipFill>
          <p:spPr>
            <a:xfrm>
              <a:off x="6567154" y="2309746"/>
              <a:ext cx="1372080" cy="807829"/>
            </a:xfrm>
            <a:prstGeom prst="rect">
              <a:avLst/>
            </a:prstGeom>
          </p:spPr>
        </p:pic>
        <p:pic>
          <p:nvPicPr>
            <p:cNvPr id="50" name="Picture 49"/>
            <p:cNvPicPr>
              <a:picLocks noChangeAspect="1"/>
            </p:cNvPicPr>
            <p:nvPr/>
          </p:nvPicPr>
          <p:blipFill>
            <a:blip r:embed="rId36"/>
            <a:stretch>
              <a:fillRect/>
            </a:stretch>
          </p:blipFill>
          <p:spPr>
            <a:xfrm>
              <a:off x="6576520" y="3162300"/>
              <a:ext cx="1381964" cy="829613"/>
            </a:xfrm>
            <a:prstGeom prst="rect">
              <a:avLst/>
            </a:prstGeom>
          </p:spPr>
        </p:pic>
        <p:pic>
          <p:nvPicPr>
            <p:cNvPr id="51" name="Picture 50"/>
            <p:cNvPicPr>
              <a:picLocks noChangeAspect="1"/>
            </p:cNvPicPr>
            <p:nvPr/>
          </p:nvPicPr>
          <p:blipFill>
            <a:blip r:embed="rId37"/>
            <a:stretch>
              <a:fillRect/>
            </a:stretch>
          </p:blipFill>
          <p:spPr>
            <a:xfrm>
              <a:off x="5142017" y="2305442"/>
              <a:ext cx="1381983" cy="812133"/>
            </a:xfrm>
            <a:prstGeom prst="rect">
              <a:avLst/>
            </a:prstGeom>
          </p:spPr>
        </p:pic>
        <p:pic>
          <p:nvPicPr>
            <p:cNvPr id="52" name="Picture 51"/>
            <p:cNvPicPr>
              <a:picLocks noChangeAspect="1"/>
            </p:cNvPicPr>
            <p:nvPr/>
          </p:nvPicPr>
          <p:blipFill>
            <a:blip r:embed="rId38"/>
            <a:stretch>
              <a:fillRect/>
            </a:stretch>
          </p:blipFill>
          <p:spPr>
            <a:xfrm>
              <a:off x="5144301" y="3162300"/>
              <a:ext cx="1379700" cy="814442"/>
            </a:xfrm>
            <a:prstGeom prst="rect">
              <a:avLst/>
            </a:prstGeom>
          </p:spPr>
        </p:pic>
        <p:pic>
          <p:nvPicPr>
            <p:cNvPr id="53" name="Picture 52"/>
            <p:cNvPicPr>
              <a:picLocks noChangeAspect="1"/>
            </p:cNvPicPr>
            <p:nvPr/>
          </p:nvPicPr>
          <p:blipFill>
            <a:blip r:embed="rId39"/>
            <a:stretch>
              <a:fillRect/>
            </a:stretch>
          </p:blipFill>
          <p:spPr>
            <a:xfrm>
              <a:off x="6576520" y="4036822"/>
              <a:ext cx="1362714" cy="824738"/>
            </a:xfrm>
            <a:prstGeom prst="rect">
              <a:avLst/>
            </a:prstGeom>
          </p:spPr>
        </p:pic>
        <p:pic>
          <p:nvPicPr>
            <p:cNvPr id="54" name="Picture 53"/>
            <p:cNvPicPr>
              <a:picLocks noChangeAspect="1"/>
            </p:cNvPicPr>
            <p:nvPr/>
          </p:nvPicPr>
          <p:blipFill>
            <a:blip r:embed="rId40"/>
            <a:stretch>
              <a:fillRect/>
            </a:stretch>
          </p:blipFill>
          <p:spPr>
            <a:xfrm>
              <a:off x="5142015" y="4892420"/>
              <a:ext cx="1381983" cy="847598"/>
            </a:xfrm>
            <a:prstGeom prst="rect">
              <a:avLst/>
            </a:prstGeom>
          </p:spPr>
        </p:pic>
        <p:pic>
          <p:nvPicPr>
            <p:cNvPr id="55" name="Picture 54"/>
            <p:cNvPicPr>
              <a:picLocks noChangeAspect="1"/>
            </p:cNvPicPr>
            <p:nvPr/>
          </p:nvPicPr>
          <p:blipFill>
            <a:blip r:embed="rId41"/>
            <a:stretch>
              <a:fillRect/>
            </a:stretch>
          </p:blipFill>
          <p:spPr>
            <a:xfrm>
              <a:off x="6567154" y="4923768"/>
              <a:ext cx="1391330" cy="816250"/>
            </a:xfrm>
            <a:prstGeom prst="rect">
              <a:avLst/>
            </a:prstGeom>
          </p:spPr>
        </p:pic>
      </p:grpSp>
      <p:pic>
        <p:nvPicPr>
          <p:cNvPr id="56" name="Picture 55"/>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570182" y="2835563"/>
            <a:ext cx="1870113" cy="1218339"/>
          </a:xfrm>
          <a:prstGeom prst="rect">
            <a:avLst/>
          </a:prstGeom>
        </p:spPr>
      </p:pic>
      <p:sp>
        <p:nvSpPr>
          <p:cNvPr id="57" name="TextBox 56">
            <a:extLst>
              <a:ext uri="{FF2B5EF4-FFF2-40B4-BE49-F238E27FC236}">
                <a16:creationId xmlns:a16="http://schemas.microsoft.com/office/drawing/2014/main" id="{D6FEB934-C40A-46FE-ACC4-22FF59AD49F1}"/>
              </a:ext>
            </a:extLst>
          </p:cNvPr>
          <p:cNvSpPr txBox="1"/>
          <p:nvPr/>
        </p:nvSpPr>
        <p:spPr>
          <a:xfrm>
            <a:off x="2963122" y="6492964"/>
            <a:ext cx="6099501" cy="261610"/>
          </a:xfrm>
          <a:prstGeom prst="rect">
            <a:avLst/>
          </a:prstGeom>
          <a:noFill/>
        </p:spPr>
        <p:txBody>
          <a:bodyPr wrap="square" rtlCol="0">
            <a:spAutoFit/>
          </a:bodyPr>
          <a:lstStyle/>
          <a:p>
            <a:pPr algn="ctr"/>
            <a:r>
              <a:rPr lang="en-US" sz="1100" dirty="0"/>
              <a:t>Slide credit: Param </a:t>
            </a:r>
            <a:r>
              <a:rPr lang="en-US" sz="1100" dirty="0" err="1"/>
              <a:t>Vir</a:t>
            </a:r>
            <a:r>
              <a:rPr lang="en-US" sz="1100" dirty="0"/>
              <a:t> Singh – Deep Learning</a:t>
            </a:r>
          </a:p>
        </p:txBody>
      </p:sp>
      <p:cxnSp>
        <p:nvCxnSpPr>
          <p:cNvPr id="59" name="Straight Arrow Connector 58">
            <a:extLst>
              <a:ext uri="{FF2B5EF4-FFF2-40B4-BE49-F238E27FC236}">
                <a16:creationId xmlns:a16="http://schemas.microsoft.com/office/drawing/2014/main" id="{A1A05A3B-E9C2-41CE-8D22-1CEF9376C85A}"/>
              </a:ext>
            </a:extLst>
          </p:cNvPr>
          <p:cNvCxnSpPr>
            <a:cxnSpLocks/>
          </p:cNvCxnSpPr>
          <p:nvPr/>
        </p:nvCxnSpPr>
        <p:spPr>
          <a:xfrm flipH="1">
            <a:off x="3495084" y="3772889"/>
            <a:ext cx="304264" cy="3185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297E480-441A-4459-9C45-E1D4B71454A7}"/>
              </a:ext>
            </a:extLst>
          </p:cNvPr>
          <p:cNvCxnSpPr>
            <a:cxnSpLocks/>
          </p:cNvCxnSpPr>
          <p:nvPr/>
        </p:nvCxnSpPr>
        <p:spPr>
          <a:xfrm>
            <a:off x="4685413" y="3809578"/>
            <a:ext cx="443441" cy="346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BA01555-D1B6-415F-983B-9FD8A5BC0E40}"/>
              </a:ext>
            </a:extLst>
          </p:cNvPr>
          <p:cNvCxnSpPr>
            <a:cxnSpLocks/>
          </p:cNvCxnSpPr>
          <p:nvPr/>
        </p:nvCxnSpPr>
        <p:spPr>
          <a:xfrm>
            <a:off x="5980282" y="3721982"/>
            <a:ext cx="443441" cy="346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2F32EE5-1A42-4E2A-BCE2-FCFE66473C67}"/>
              </a:ext>
            </a:extLst>
          </p:cNvPr>
          <p:cNvCxnSpPr>
            <a:cxnSpLocks/>
          </p:cNvCxnSpPr>
          <p:nvPr/>
        </p:nvCxnSpPr>
        <p:spPr>
          <a:xfrm>
            <a:off x="7324098" y="3701254"/>
            <a:ext cx="443441" cy="346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66"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23277716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3835" y="1447665"/>
            <a:ext cx="11617291" cy="1083100"/>
          </a:xfrm>
        </p:spPr>
        <p:txBody>
          <a:bodyPr>
            <a:normAutofit/>
          </a:bodyPr>
          <a:lstStyle/>
          <a:p>
            <a:r>
              <a:rPr lang="en-US" sz="2200" dirty="0"/>
              <a:t>When the convolutional filters are scanned over the image, they capture useful features</a:t>
            </a:r>
          </a:p>
          <a:p>
            <a:pPr lvl="1"/>
            <a:r>
              <a:rPr lang="en-US" sz="2200" dirty="0"/>
              <a:t>E.g., edge detection by </a:t>
            </a:r>
            <a:r>
              <a:rPr lang="en-US" sz="2200" dirty="0" smtClean="0"/>
              <a:t>convolutions.</a:t>
            </a:r>
            <a:endParaRPr lang="en-US" sz="2200" dirty="0"/>
          </a:p>
        </p:txBody>
      </p:sp>
      <p:sp>
        <p:nvSpPr>
          <p:cNvPr id="4" name="Content Placeholder 2"/>
          <p:cNvSpPr txBox="1">
            <a:spLocks/>
          </p:cNvSpPr>
          <p:nvPr/>
        </p:nvSpPr>
        <p:spPr>
          <a:xfrm>
            <a:off x="2766553" y="2999520"/>
            <a:ext cx="1683527" cy="476333"/>
          </a:xfrm>
          <a:prstGeom prst="rect">
            <a:avLst/>
          </a:prstGeom>
        </p:spPr>
        <p:txBody>
          <a:bodyPr vert="horz" lIns="80682" tIns="40341" rIns="80682" bIns="40341" rtlCol="0">
            <a:normAutofit/>
          </a:bodyPr>
          <a:lstStyle>
            <a:lvl1pPr marL="342871" indent="-342871" algn="l" defTabSz="914323" rtl="0" eaLnBrk="1" latinLnBrk="0" hangingPunct="1">
              <a:spcBef>
                <a:spcPct val="20000"/>
              </a:spcBef>
              <a:buFont typeface="Arial" panose="020B0604020202020204" pitchFamily="34" charset="0"/>
              <a:buChar char="•"/>
              <a:defRPr sz="2400" kern="1200">
                <a:solidFill>
                  <a:schemeClr val="tx1"/>
                </a:solidFill>
                <a:latin typeface="Palatino Linotype" panose="02040502050505030304" pitchFamily="18" charset="0"/>
                <a:ea typeface="+mn-ea"/>
                <a:cs typeface="+mn-cs"/>
              </a:defRPr>
            </a:lvl1pPr>
            <a:lvl2pPr marL="693680" indent="-236518" algn="l" defTabSz="914323" rtl="0" eaLnBrk="1" latinLnBrk="0" hangingPunct="1">
              <a:spcBef>
                <a:spcPct val="20000"/>
              </a:spcBef>
              <a:buFont typeface="Arial" panose="020B0604020202020204" pitchFamily="34" charset="0"/>
              <a:buChar char="–"/>
              <a:defRPr sz="2200" kern="1200">
                <a:solidFill>
                  <a:schemeClr val="tx1"/>
                </a:solidFill>
                <a:latin typeface="Palatino Linotype" panose="02040502050505030304" pitchFamily="18" charset="0"/>
                <a:ea typeface="+mn-ea"/>
                <a:cs typeface="+mn-cs"/>
              </a:defRPr>
            </a:lvl2pPr>
            <a:lvl3pPr marL="1257195" indent="-342871" algn="l" defTabSz="914323" rtl="0" eaLnBrk="1" latinLnBrk="0" hangingPunct="1">
              <a:spcBef>
                <a:spcPct val="20000"/>
              </a:spcBef>
              <a:buFont typeface="Wingdings" panose="05000000000000000000" pitchFamily="2" charset="2"/>
              <a:buChar char="§"/>
              <a:defRPr sz="2000" kern="1200">
                <a:solidFill>
                  <a:schemeClr val="tx1"/>
                </a:solidFill>
                <a:latin typeface="Palatino Linotype" panose="02040502050505030304" pitchFamily="18" charset="0"/>
                <a:ea typeface="+mn-ea"/>
                <a:cs typeface="+mn-cs"/>
              </a:defRPr>
            </a:lvl3pPr>
            <a:lvl4pPr marL="1600066" indent="-228581" algn="l" defTabSz="914323" rtl="0" eaLnBrk="1" latinLnBrk="0" hangingPunct="1">
              <a:spcBef>
                <a:spcPct val="20000"/>
              </a:spcBef>
              <a:buFont typeface="Arial" panose="020B0604020202020204" pitchFamily="34" charset="0"/>
              <a:buChar char="–"/>
              <a:defRPr sz="1800" kern="1200">
                <a:solidFill>
                  <a:schemeClr val="tx1"/>
                </a:solidFill>
                <a:latin typeface="Palatino Linotype" panose="02040502050505030304" pitchFamily="18" charset="0"/>
                <a:ea typeface="+mn-ea"/>
                <a:cs typeface="+mn-cs"/>
              </a:defRPr>
            </a:lvl4pPr>
            <a:lvl5pPr marL="2057227" indent="-228581" algn="l" defTabSz="914323" rtl="0" eaLnBrk="1" latinLnBrk="0" hangingPunct="1">
              <a:spcBef>
                <a:spcPct val="20000"/>
              </a:spcBef>
              <a:buFont typeface="Arial" panose="020B0604020202020204" pitchFamily="34" charset="0"/>
              <a:buChar char="»"/>
              <a:defRPr sz="1600" kern="1200">
                <a:solidFill>
                  <a:schemeClr val="tx1"/>
                </a:solidFill>
                <a:latin typeface="Palatino Linotype" panose="02040502050505030304" pitchFamily="18" charset="0"/>
                <a:ea typeface="+mn-ea"/>
                <a:cs typeface="+mn-cs"/>
              </a:defRPr>
            </a:lvl5pPr>
            <a:lvl6pPr marL="2514389"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51"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713"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74" indent="-228581" algn="l" defTabSz="914323"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118" dirty="0"/>
              <a:t>Filter</a:t>
            </a:r>
          </a:p>
        </p:txBody>
      </p:sp>
      <p:pic>
        <p:nvPicPr>
          <p:cNvPr id="5" name="Picture 4"/>
          <p:cNvPicPr>
            <a:picLocks/>
          </p:cNvPicPr>
          <p:nvPr/>
        </p:nvPicPr>
        <p:blipFill>
          <a:blip r:embed="rId3"/>
          <a:stretch>
            <a:fillRect/>
          </a:stretch>
        </p:blipFill>
        <p:spPr>
          <a:xfrm>
            <a:off x="2782689" y="3660297"/>
            <a:ext cx="2888090" cy="222929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2688" y="3668348"/>
            <a:ext cx="2888090" cy="224227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4633" y="3668348"/>
            <a:ext cx="3026909" cy="2249597"/>
          </a:xfrm>
          <a:prstGeom prst="rect">
            <a:avLst/>
          </a:prstGeom>
        </p:spPr>
      </p:pic>
      <p:grpSp>
        <p:nvGrpSpPr>
          <p:cNvPr id="8" name="Group 7"/>
          <p:cNvGrpSpPr/>
          <p:nvPr/>
        </p:nvGrpSpPr>
        <p:grpSpPr>
          <a:xfrm>
            <a:off x="4763104" y="2920710"/>
            <a:ext cx="705880" cy="1042593"/>
            <a:chOff x="2095500" y="1904999"/>
            <a:chExt cx="762000" cy="1181605"/>
          </a:xfrm>
        </p:grpSpPr>
        <p:sp>
          <p:nvSpPr>
            <p:cNvPr id="9" name="TextBox 8"/>
            <p:cNvSpPr txBox="1"/>
            <p:nvPr/>
          </p:nvSpPr>
          <p:spPr>
            <a:xfrm>
              <a:off x="2133600" y="1904999"/>
              <a:ext cx="685800" cy="1181605"/>
            </a:xfrm>
            <a:prstGeom prst="rect">
              <a:avLst/>
            </a:prstGeom>
            <a:noFill/>
          </p:spPr>
          <p:txBody>
            <a:bodyPr wrap="square" rtlCol="0">
              <a:spAutoFit/>
            </a:bodyPr>
            <a:lstStyle/>
            <a:p>
              <a:r>
                <a:rPr lang="en-US" sz="1235" dirty="0">
                  <a:latin typeface="Garamond" charset="0"/>
                  <a:ea typeface="Garamond" charset="0"/>
                  <a:cs typeface="Garamond" charset="0"/>
                </a:rPr>
                <a:t>0   1  0</a:t>
              </a:r>
            </a:p>
            <a:p>
              <a:r>
                <a:rPr lang="en-US" sz="1235" dirty="0">
                  <a:latin typeface="Garamond" charset="0"/>
                  <a:ea typeface="Garamond" charset="0"/>
                  <a:cs typeface="Garamond" charset="0"/>
                </a:rPr>
                <a:t>1  -4  1</a:t>
              </a:r>
            </a:p>
            <a:p>
              <a:r>
                <a:rPr lang="en-US" sz="1235" dirty="0">
                  <a:latin typeface="Garamond" charset="0"/>
                  <a:ea typeface="Garamond" charset="0"/>
                  <a:cs typeface="Garamond" charset="0"/>
                </a:rPr>
                <a:t>0   1  0</a:t>
              </a:r>
            </a:p>
            <a:p>
              <a:endParaRPr lang="en-US" sz="1235" dirty="0">
                <a:latin typeface="Garamond" charset="0"/>
                <a:ea typeface="Garamond" charset="0"/>
                <a:cs typeface="Garamond" charset="0"/>
              </a:endParaRPr>
            </a:p>
          </p:txBody>
        </p:sp>
        <p:sp>
          <p:nvSpPr>
            <p:cNvPr id="10" name="Double Bracket 9"/>
            <p:cNvSpPr/>
            <p:nvPr/>
          </p:nvSpPr>
          <p:spPr bwMode="auto">
            <a:xfrm>
              <a:off x="2095500" y="1973349"/>
              <a:ext cx="762000" cy="609600"/>
            </a:xfrm>
            <a:prstGeom prst="bracketPair">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0682" tIns="40341" rIns="80682" bIns="40341" numCol="1" rtlCol="0" anchor="t" anchorCtr="0" compatLnSpc="1">
              <a:prstTxWarp prst="textNoShape">
                <a:avLst/>
              </a:prstTxWarp>
            </a:bodyPr>
            <a:lstStyle/>
            <a:p>
              <a:pPr defTabSz="806867" eaLnBrk="0" fontAlgn="base" hangingPunct="0">
                <a:spcBef>
                  <a:spcPct val="0"/>
                </a:spcBef>
                <a:spcAft>
                  <a:spcPct val="0"/>
                </a:spcAft>
                <a:buClrTx/>
              </a:pPr>
              <a:endParaRPr lang="en-US" sz="2118">
                <a:solidFill>
                  <a:schemeClr val="tx1"/>
                </a:solidFill>
                <a:latin typeface="Arial" panose="020B0604020202020204" pitchFamily="34" charset="0"/>
                <a:ea typeface="ヒラギノ角ゴ Pro W3" pitchFamily="86" charset="-128"/>
              </a:endParaRPr>
            </a:p>
          </p:txBody>
        </p:sp>
      </p:gr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0513" y="3759691"/>
            <a:ext cx="347382" cy="347382"/>
          </a:xfrm>
          <a:prstGeom prst="rect">
            <a:avLst/>
          </a:prstGeom>
          <a:ln w="57150">
            <a:solidFill>
              <a:srgbClr val="F7615A"/>
            </a:solidFill>
          </a:ln>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21809" y="3057551"/>
            <a:ext cx="347382" cy="347382"/>
          </a:xfrm>
          <a:prstGeom prst="rect">
            <a:avLst/>
          </a:prstGeom>
          <a:ln w="57150">
            <a:solidFill>
              <a:srgbClr val="F7615A"/>
            </a:solidFill>
          </a:ln>
        </p:spPr>
      </p:pic>
      <p:sp>
        <p:nvSpPr>
          <p:cNvPr id="13" name="TextBox 12"/>
          <p:cNvSpPr txBox="1"/>
          <p:nvPr/>
        </p:nvSpPr>
        <p:spPr>
          <a:xfrm>
            <a:off x="3761041" y="5966494"/>
            <a:ext cx="1069297" cy="309637"/>
          </a:xfrm>
          <a:prstGeom prst="rect">
            <a:avLst/>
          </a:prstGeom>
          <a:solidFill>
            <a:srgbClr val="F7615A"/>
          </a:solidFill>
        </p:spPr>
        <p:txBody>
          <a:bodyPr wrap="square" rtlCol="0">
            <a:spAutoFit/>
          </a:bodyPr>
          <a:lstStyle/>
          <a:p>
            <a:r>
              <a:rPr lang="en-US" sz="1412" dirty="0">
                <a:solidFill>
                  <a:schemeClr val="bg1"/>
                </a:solidFill>
                <a:latin typeface="Garamond" charset="0"/>
                <a:ea typeface="Garamond" charset="0"/>
                <a:cs typeface="Garamond" charset="0"/>
              </a:rPr>
              <a:t>Input Image</a:t>
            </a:r>
          </a:p>
        </p:txBody>
      </p:sp>
      <p:sp>
        <p:nvSpPr>
          <p:cNvPr id="14" name="TextBox 13"/>
          <p:cNvSpPr txBox="1"/>
          <p:nvPr/>
        </p:nvSpPr>
        <p:spPr>
          <a:xfrm>
            <a:off x="7795158" y="5947536"/>
            <a:ext cx="1472709" cy="526939"/>
          </a:xfrm>
          <a:prstGeom prst="rect">
            <a:avLst/>
          </a:prstGeom>
          <a:solidFill>
            <a:srgbClr val="F7615A"/>
          </a:solidFill>
        </p:spPr>
        <p:txBody>
          <a:bodyPr wrap="square" rtlCol="0">
            <a:spAutoFit/>
          </a:bodyPr>
          <a:lstStyle/>
          <a:p>
            <a:r>
              <a:rPr lang="en-US" sz="1412" dirty="0">
                <a:solidFill>
                  <a:schemeClr val="bg1"/>
                </a:solidFill>
                <a:latin typeface="Garamond" charset="0"/>
                <a:ea typeface="Garamond" charset="0"/>
                <a:cs typeface="Garamond" charset="0"/>
              </a:rPr>
              <a:t>Convoluted Image</a:t>
            </a:r>
          </a:p>
        </p:txBody>
      </p:sp>
      <p:sp>
        <p:nvSpPr>
          <p:cNvPr id="15" name="TextBox 14">
            <a:extLst>
              <a:ext uri="{FF2B5EF4-FFF2-40B4-BE49-F238E27FC236}">
                <a16:creationId xmlns:a16="http://schemas.microsoft.com/office/drawing/2014/main" id="{E9BAA7C9-A00A-4EF8-8F60-769F25DCD846}"/>
              </a:ext>
            </a:extLst>
          </p:cNvPr>
          <p:cNvSpPr txBox="1"/>
          <p:nvPr/>
        </p:nvSpPr>
        <p:spPr>
          <a:xfrm>
            <a:off x="3075076" y="6529910"/>
            <a:ext cx="6099501" cy="228076"/>
          </a:xfrm>
          <a:prstGeom prst="rect">
            <a:avLst/>
          </a:prstGeom>
          <a:noFill/>
        </p:spPr>
        <p:txBody>
          <a:bodyPr wrap="square" rtlCol="0">
            <a:spAutoFit/>
          </a:bodyPr>
          <a:lstStyle/>
          <a:p>
            <a:pPr algn="ctr"/>
            <a:r>
              <a:rPr lang="en-US" sz="882" dirty="0"/>
              <a:t>Slide credit: Param </a:t>
            </a:r>
            <a:r>
              <a:rPr lang="en-US" sz="882" dirty="0" err="1"/>
              <a:t>Vir</a:t>
            </a:r>
            <a:r>
              <a:rPr lang="en-US" sz="882" dirty="0"/>
              <a:t> Singh – Deep Learning</a:t>
            </a:r>
          </a:p>
        </p:txBody>
      </p:sp>
      <p:cxnSp>
        <p:nvCxnSpPr>
          <p:cNvPr id="19"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20"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4125178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0.00347 -0.00531 L 0.32007 -0.00531 " pathEditMode="relative" rAng="0" ptsTypes="AA">
                                      <p:cBhvr>
                                        <p:cTn id="16" dur="500" fill="hold"/>
                                        <p:tgtEl>
                                          <p:spTgt spid="11"/>
                                        </p:tgtEl>
                                        <p:attrNameLst>
                                          <p:attrName>ppt_x</p:attrName>
                                          <p:attrName>ppt_y</p:attrName>
                                        </p:attrNameLst>
                                      </p:cBhvr>
                                      <p:rCtr x="15830" y="0"/>
                                    </p:animMotion>
                                  </p:childTnLst>
                                </p:cTn>
                              </p:par>
                            </p:childTnLst>
                          </p:cTn>
                        </p:par>
                        <p:par>
                          <p:cTn id="17" fill="hold">
                            <p:stCondLst>
                              <p:cond delay="500"/>
                            </p:stCondLst>
                            <p:childTnLst>
                              <p:par>
                                <p:cTn id="18" presetID="0" presetClass="path" presetSubtype="0" accel="50000" decel="50000" fill="hold" nodeType="afterEffect">
                                  <p:stCondLst>
                                    <p:cond delay="0"/>
                                  </p:stCondLst>
                                  <p:childTnLst>
                                    <p:animMotion origin="layout" path="M 0.32007 -0.00531 L 0.32007 0.07251 " pathEditMode="relative" rAng="0" ptsTypes="AA">
                                      <p:cBhvr>
                                        <p:cTn id="19" dur="100" fill="hold"/>
                                        <p:tgtEl>
                                          <p:spTgt spid="11"/>
                                        </p:tgtEl>
                                        <p:attrNameLst>
                                          <p:attrName>ppt_x</p:attrName>
                                          <p:attrName>ppt_y</p:attrName>
                                        </p:attrNameLst>
                                      </p:cBhvr>
                                      <p:rCtr x="0" y="3881"/>
                                    </p:animMotion>
                                  </p:childTnLst>
                                </p:cTn>
                              </p:par>
                            </p:childTnLst>
                          </p:cTn>
                        </p:par>
                        <p:par>
                          <p:cTn id="20" fill="hold">
                            <p:stCondLst>
                              <p:cond delay="600"/>
                            </p:stCondLst>
                            <p:childTnLst>
                              <p:par>
                                <p:cTn id="21" presetID="0" presetClass="path" presetSubtype="0" accel="50000" decel="50000" fill="hold" nodeType="afterEffect">
                                  <p:stCondLst>
                                    <p:cond delay="0"/>
                                  </p:stCondLst>
                                  <p:childTnLst>
                                    <p:animMotion origin="layout" path="M 0.32007 0.07251 L 0.00347 0.07251 " pathEditMode="relative" rAng="0" ptsTypes="AA">
                                      <p:cBhvr>
                                        <p:cTn id="22" dur="200" fill="hold"/>
                                        <p:tgtEl>
                                          <p:spTgt spid="11"/>
                                        </p:tgtEl>
                                        <p:attrNameLst>
                                          <p:attrName>ppt_x</p:attrName>
                                          <p:attrName>ppt_y</p:attrName>
                                        </p:attrNameLst>
                                      </p:cBhvr>
                                      <p:rCtr x="-15830" y="0"/>
                                    </p:animMotion>
                                  </p:childTnLst>
                                </p:cTn>
                              </p:par>
                            </p:childTnLst>
                          </p:cTn>
                        </p:par>
                        <p:par>
                          <p:cTn id="23" fill="hold">
                            <p:stCondLst>
                              <p:cond delay="800"/>
                            </p:stCondLst>
                            <p:childTnLst>
                              <p:par>
                                <p:cTn id="24" presetID="0" presetClass="path" presetSubtype="0" accel="50000" decel="50000" fill="hold" nodeType="afterEffect">
                                  <p:stCondLst>
                                    <p:cond delay="0"/>
                                  </p:stCondLst>
                                  <p:childTnLst>
                                    <p:animMotion origin="layout" path="M 0.00347 0.13909 L 0.32007 0.13909 " pathEditMode="relative" rAng="0" ptsTypes="AA">
                                      <p:cBhvr>
                                        <p:cTn id="25" dur="200" fill="hold"/>
                                        <p:tgtEl>
                                          <p:spTgt spid="11"/>
                                        </p:tgtEl>
                                        <p:attrNameLst>
                                          <p:attrName>ppt_x</p:attrName>
                                          <p:attrName>ppt_y</p:attrName>
                                        </p:attrNameLst>
                                      </p:cBhvr>
                                      <p:rCtr x="15830" y="0"/>
                                    </p:animMotion>
                                  </p:childTnLst>
                                </p:cTn>
                              </p:par>
                            </p:childTnLst>
                          </p:cTn>
                        </p:par>
                        <p:par>
                          <p:cTn id="26" fill="hold">
                            <p:stCondLst>
                              <p:cond delay="1000"/>
                            </p:stCondLst>
                            <p:childTnLst>
                              <p:par>
                                <p:cTn id="27" presetID="0" presetClass="path" presetSubtype="0" accel="50000" decel="50000" fill="hold" nodeType="afterEffect">
                                  <p:stCondLst>
                                    <p:cond delay="0"/>
                                  </p:stCondLst>
                                  <p:childTnLst>
                                    <p:animMotion origin="layout" path="M 0.32007 0.13909 L 0.32007 0.20568 " pathEditMode="relative" rAng="0" ptsTypes="AA">
                                      <p:cBhvr>
                                        <p:cTn id="28" dur="100" fill="hold"/>
                                        <p:tgtEl>
                                          <p:spTgt spid="11"/>
                                        </p:tgtEl>
                                        <p:attrNameLst>
                                          <p:attrName>ppt_x</p:attrName>
                                          <p:attrName>ppt_y</p:attrName>
                                        </p:attrNameLst>
                                      </p:cBhvr>
                                      <p:rCtr x="0" y="3329"/>
                                    </p:animMotion>
                                  </p:childTnLst>
                                </p:cTn>
                              </p:par>
                            </p:childTnLst>
                          </p:cTn>
                        </p:par>
                        <p:par>
                          <p:cTn id="29" fill="hold">
                            <p:stCondLst>
                              <p:cond delay="1100"/>
                            </p:stCondLst>
                            <p:childTnLst>
                              <p:par>
                                <p:cTn id="30" presetID="0" presetClass="path" presetSubtype="0" accel="50000" decel="50000" fill="hold" nodeType="afterEffect">
                                  <p:stCondLst>
                                    <p:cond delay="0"/>
                                  </p:stCondLst>
                                  <p:childTnLst>
                                    <p:animMotion origin="layout" path="M 0.32007 0.20568 L 0.00347 0.20568 " pathEditMode="relative" rAng="0" ptsTypes="AA">
                                      <p:cBhvr>
                                        <p:cTn id="31" dur="200" fill="hold"/>
                                        <p:tgtEl>
                                          <p:spTgt spid="11"/>
                                        </p:tgtEl>
                                        <p:attrNameLst>
                                          <p:attrName>ppt_x</p:attrName>
                                          <p:attrName>ppt_y</p:attrName>
                                        </p:attrNameLst>
                                      </p:cBhvr>
                                      <p:rCtr x="-15830" y="0"/>
                                    </p:animMotion>
                                  </p:childTnLst>
                                </p:cTn>
                              </p:par>
                            </p:childTnLst>
                          </p:cTn>
                        </p:par>
                        <p:par>
                          <p:cTn id="32" fill="hold">
                            <p:stCondLst>
                              <p:cond delay="1300"/>
                            </p:stCondLst>
                            <p:childTnLst>
                              <p:par>
                                <p:cTn id="33" presetID="0" presetClass="path" presetSubtype="0" accel="50000" decel="50000" fill="hold" nodeType="afterEffect">
                                  <p:stCondLst>
                                    <p:cond delay="0"/>
                                  </p:stCondLst>
                                  <p:childTnLst>
                                    <p:animMotion origin="layout" path="M 0.00347 0.20568 L 0.00347 0.27247 " pathEditMode="relative" rAng="0" ptsTypes="AA">
                                      <p:cBhvr>
                                        <p:cTn id="34" dur="100" fill="hold"/>
                                        <p:tgtEl>
                                          <p:spTgt spid="11"/>
                                        </p:tgtEl>
                                        <p:attrNameLst>
                                          <p:attrName>ppt_x</p:attrName>
                                          <p:attrName>ppt_y</p:attrName>
                                        </p:attrNameLst>
                                      </p:cBhvr>
                                      <p:rCtr x="0" y="3329"/>
                                    </p:animMotion>
                                  </p:childTnLst>
                                </p:cTn>
                              </p:par>
                            </p:childTnLst>
                          </p:cTn>
                        </p:par>
                        <p:par>
                          <p:cTn id="35" fill="hold">
                            <p:stCondLst>
                              <p:cond delay="1400"/>
                            </p:stCondLst>
                            <p:childTnLst>
                              <p:par>
                                <p:cTn id="36" presetID="0" presetClass="path" presetSubtype="0" accel="50000" decel="50000" fill="hold" nodeType="afterEffect">
                                  <p:stCondLst>
                                    <p:cond delay="0"/>
                                  </p:stCondLst>
                                  <p:childTnLst>
                                    <p:animMotion origin="layout" path="M 0.00347 0.27247 L 0.32007 0.27247 " pathEditMode="relative" rAng="0" ptsTypes="AA">
                                      <p:cBhvr>
                                        <p:cTn id="37" dur="200" fill="hold"/>
                                        <p:tgtEl>
                                          <p:spTgt spid="11"/>
                                        </p:tgtEl>
                                        <p:attrNameLst>
                                          <p:attrName>ppt_x</p:attrName>
                                          <p:attrName>ppt_y</p:attrName>
                                        </p:attrNameLst>
                                      </p:cBhvr>
                                      <p:rCtr x="15830" y="0"/>
                                    </p:animMotion>
                                  </p:childTnLst>
                                </p:cTn>
                              </p:par>
                            </p:childTnLst>
                          </p:cTn>
                        </p:par>
                        <p:par>
                          <p:cTn id="38" fill="hold">
                            <p:stCondLst>
                              <p:cond delay="1600"/>
                            </p:stCondLst>
                            <p:childTnLst>
                              <p:par>
                                <p:cTn id="39" presetID="0" presetClass="path" presetSubtype="0" accel="50000" decel="50000" fill="hold" nodeType="afterEffect">
                                  <p:stCondLst>
                                    <p:cond delay="0"/>
                                  </p:stCondLst>
                                  <p:childTnLst>
                                    <p:animMotion origin="layout" path="M 0.32007 0.31699 L 0.00347 0.31699 " pathEditMode="relative" rAng="0" ptsTypes="AA">
                                      <p:cBhvr>
                                        <p:cTn id="40" dur="200" fill="hold"/>
                                        <p:tgtEl>
                                          <p:spTgt spid="11"/>
                                        </p:tgtEl>
                                        <p:attrNameLst>
                                          <p:attrName>ppt_x</p:attrName>
                                          <p:attrName>ppt_y</p:attrName>
                                        </p:attrNameLst>
                                      </p:cBhvr>
                                      <p:rCtr x="-15830" y="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nodeType="afterEffect">
                                  <p:stCondLst>
                                    <p:cond delay="0"/>
                                  </p:stCondLst>
                                  <p:childTnLst>
                                    <p:set>
                                      <p:cBhvr>
                                        <p:cTn id="47" dur="1" fill="hold">
                                          <p:stCondLst>
                                            <p:cond delay="0"/>
                                          </p:stCondLst>
                                        </p:cTn>
                                        <p:tgtEl>
                                          <p:spTgt spid="7"/>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9945" y="1355301"/>
            <a:ext cx="11617291" cy="1221646"/>
          </a:xfrm>
        </p:spPr>
        <p:txBody>
          <a:bodyPr>
            <a:noAutofit/>
          </a:bodyPr>
          <a:lstStyle/>
          <a:p>
            <a:r>
              <a:rPr lang="en-US" sz="2400" dirty="0">
                <a:solidFill>
                  <a:schemeClr val="tx1"/>
                </a:solidFill>
                <a:latin typeface="Calibri" panose="020F0502020204030204" pitchFamily="34" charset="0"/>
                <a:cs typeface="Calibri" panose="020F0502020204030204" pitchFamily="34" charset="0"/>
              </a:rPr>
              <a:t>Feature extraction </a:t>
            </a:r>
            <a:r>
              <a:rPr lang="en-US" sz="2400" dirty="0" smtClean="0">
                <a:solidFill>
                  <a:schemeClr val="tx1"/>
                </a:solidFill>
                <a:latin typeface="Calibri" panose="020F0502020204030204" pitchFamily="34" charset="0"/>
                <a:cs typeface="Calibri" panose="020F0502020204030204" pitchFamily="34" charset="0"/>
              </a:rPr>
              <a:t>architecture:</a:t>
            </a:r>
            <a:endParaRPr lang="en-US" sz="2400" dirty="0">
              <a:solidFill>
                <a:schemeClr val="tx1"/>
              </a:solidFill>
              <a:latin typeface="Calibri" panose="020F0502020204030204" pitchFamily="34" charset="0"/>
              <a:cs typeface="Calibri" panose="020F0502020204030204" pitchFamily="34" charset="0"/>
            </a:endParaRPr>
          </a:p>
          <a:p>
            <a:pPr lvl="1"/>
            <a:r>
              <a:rPr lang="en-US" sz="2000" dirty="0">
                <a:solidFill>
                  <a:schemeClr val="tx1"/>
                </a:solidFill>
                <a:latin typeface="Calibri" panose="020F0502020204030204" pitchFamily="34" charset="0"/>
                <a:cs typeface="Calibri" panose="020F0502020204030204" pitchFamily="34" charset="0"/>
              </a:rPr>
              <a:t>After 2 convolutional layers, a max-pooling layer reduces the size of the feature maps (typically by 2)</a:t>
            </a:r>
          </a:p>
          <a:p>
            <a:pPr lvl="1"/>
            <a:r>
              <a:rPr lang="en-US" sz="2000" dirty="0">
                <a:solidFill>
                  <a:schemeClr val="tx1"/>
                </a:solidFill>
                <a:latin typeface="Calibri" panose="020F0502020204030204" pitchFamily="34" charset="0"/>
                <a:cs typeface="Calibri" panose="020F0502020204030204" pitchFamily="34" charset="0"/>
              </a:rPr>
              <a:t>A fully convolutional and a </a:t>
            </a:r>
            <a:r>
              <a:rPr lang="en-US" sz="2000" dirty="0" err="1">
                <a:solidFill>
                  <a:schemeClr val="tx1"/>
                </a:solidFill>
                <a:latin typeface="Calibri" panose="020F0502020204030204" pitchFamily="34" charset="0"/>
                <a:cs typeface="Calibri" panose="020F0502020204030204" pitchFamily="34" charset="0"/>
              </a:rPr>
              <a:t>softmax</a:t>
            </a:r>
            <a:r>
              <a:rPr lang="en-US" sz="2000" dirty="0">
                <a:solidFill>
                  <a:schemeClr val="tx1"/>
                </a:solidFill>
                <a:latin typeface="Calibri" panose="020F0502020204030204" pitchFamily="34" charset="0"/>
                <a:cs typeface="Calibri" panose="020F0502020204030204" pitchFamily="34" charset="0"/>
              </a:rPr>
              <a:t> layers are added last to perform classification</a:t>
            </a:r>
          </a:p>
        </p:txBody>
      </p:sp>
      <p:sp>
        <p:nvSpPr>
          <p:cNvPr id="4" name="Flowchart: Process 3"/>
          <p:cNvSpPr/>
          <p:nvPr/>
        </p:nvSpPr>
        <p:spPr bwMode="auto">
          <a:xfrm>
            <a:off x="4736219" y="3673154"/>
            <a:ext cx="137232" cy="1680882"/>
          </a:xfrm>
          <a:prstGeom prst="flowChartProcess">
            <a:avLst/>
          </a:prstGeom>
          <a:solidFill>
            <a:srgbClr val="F7615A"/>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0682" tIns="40341" rIns="80682" bIns="40341" numCol="1" rtlCol="0" anchor="t" anchorCtr="0" compatLnSpc="1">
            <a:prstTxWarp prst="textNoShape">
              <a:avLst/>
            </a:prstTxWarp>
          </a:bodyPr>
          <a:lstStyle/>
          <a:p>
            <a:pPr defTabSz="806867" eaLnBrk="0" fontAlgn="base" hangingPunct="0">
              <a:spcBef>
                <a:spcPct val="0"/>
              </a:spcBef>
              <a:spcAft>
                <a:spcPct val="0"/>
              </a:spcAft>
              <a:buClrTx/>
            </a:pPr>
            <a:endParaRPr lang="en-US" sz="1235">
              <a:solidFill>
                <a:schemeClr val="tx1"/>
              </a:solidFill>
              <a:latin typeface="Arial" panose="020B0604020202020204" pitchFamily="34" charset="0"/>
              <a:ea typeface="ヒラギノ角ゴ Pro W3" pitchFamily="86" charset="-128"/>
            </a:endParaRPr>
          </a:p>
        </p:txBody>
      </p:sp>
      <p:sp>
        <p:nvSpPr>
          <p:cNvPr id="5" name="Flowchart: Process 4"/>
          <p:cNvSpPr/>
          <p:nvPr/>
        </p:nvSpPr>
        <p:spPr bwMode="auto">
          <a:xfrm>
            <a:off x="5316095" y="3915037"/>
            <a:ext cx="161288" cy="1210235"/>
          </a:xfrm>
          <a:prstGeom prst="flowChartProcess">
            <a:avLst/>
          </a:prstGeom>
          <a:solidFill>
            <a:srgbClr val="F7615A"/>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0682" tIns="40341" rIns="80682" bIns="40341" numCol="1" rtlCol="0" anchor="t" anchorCtr="0" compatLnSpc="1">
            <a:prstTxWarp prst="textNoShape">
              <a:avLst/>
            </a:prstTxWarp>
          </a:bodyPr>
          <a:lstStyle/>
          <a:p>
            <a:pPr defTabSz="806867" eaLnBrk="0" fontAlgn="base" hangingPunct="0">
              <a:spcBef>
                <a:spcPct val="0"/>
              </a:spcBef>
              <a:spcAft>
                <a:spcPct val="0"/>
              </a:spcAft>
              <a:buClrTx/>
            </a:pPr>
            <a:endParaRPr lang="en-US" sz="1235">
              <a:solidFill>
                <a:schemeClr val="tx1"/>
              </a:solidFill>
              <a:latin typeface="Arial" panose="020B0604020202020204" pitchFamily="34" charset="0"/>
              <a:ea typeface="ヒラギノ角ゴ Pro W3" pitchFamily="86" charset="-128"/>
            </a:endParaRPr>
          </a:p>
        </p:txBody>
      </p:sp>
      <p:sp>
        <p:nvSpPr>
          <p:cNvPr id="6" name="Flowchart: Process 5"/>
          <p:cNvSpPr/>
          <p:nvPr/>
        </p:nvSpPr>
        <p:spPr bwMode="auto">
          <a:xfrm>
            <a:off x="6229339" y="4116743"/>
            <a:ext cx="180094" cy="806824"/>
          </a:xfrm>
          <a:prstGeom prst="flowChartProcess">
            <a:avLst/>
          </a:prstGeom>
          <a:solidFill>
            <a:srgbClr val="F7615A"/>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0682" tIns="40341" rIns="80682" bIns="40341" numCol="1" rtlCol="0" anchor="t" anchorCtr="0" compatLnSpc="1">
            <a:prstTxWarp prst="textNoShape">
              <a:avLst/>
            </a:prstTxWarp>
          </a:bodyPr>
          <a:lstStyle/>
          <a:p>
            <a:pPr defTabSz="806867" eaLnBrk="0" fontAlgn="base" hangingPunct="0">
              <a:spcBef>
                <a:spcPct val="0"/>
              </a:spcBef>
              <a:spcAft>
                <a:spcPct val="0"/>
              </a:spcAft>
              <a:buClrTx/>
            </a:pPr>
            <a:endParaRPr lang="en-US" sz="1235">
              <a:solidFill>
                <a:schemeClr val="tx1"/>
              </a:solidFill>
              <a:latin typeface="Arial" panose="020B0604020202020204" pitchFamily="34" charset="0"/>
              <a:ea typeface="ヒラギノ角ゴ Pro W3" pitchFamily="86" charset="-128"/>
            </a:endParaRPr>
          </a:p>
        </p:txBody>
      </p:sp>
      <p:sp>
        <p:nvSpPr>
          <p:cNvPr id="7" name="Flowchart: Process 6"/>
          <p:cNvSpPr/>
          <p:nvPr/>
        </p:nvSpPr>
        <p:spPr bwMode="auto">
          <a:xfrm>
            <a:off x="7158971" y="4251214"/>
            <a:ext cx="205187" cy="537882"/>
          </a:xfrm>
          <a:prstGeom prst="flowChartProcess">
            <a:avLst/>
          </a:prstGeom>
          <a:solidFill>
            <a:srgbClr val="F7615A"/>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0682" tIns="40341" rIns="80682" bIns="40341" numCol="1" rtlCol="0" anchor="t" anchorCtr="0" compatLnSpc="1">
            <a:prstTxWarp prst="textNoShape">
              <a:avLst/>
            </a:prstTxWarp>
          </a:bodyPr>
          <a:lstStyle/>
          <a:p>
            <a:pPr defTabSz="806867" eaLnBrk="0" fontAlgn="base" hangingPunct="0">
              <a:spcBef>
                <a:spcPct val="0"/>
              </a:spcBef>
              <a:spcAft>
                <a:spcPct val="0"/>
              </a:spcAft>
              <a:buClrTx/>
            </a:pPr>
            <a:endParaRPr lang="en-US" sz="1235">
              <a:solidFill>
                <a:schemeClr val="tx1"/>
              </a:solidFill>
              <a:latin typeface="Arial" panose="020B0604020202020204" pitchFamily="34" charset="0"/>
              <a:ea typeface="ヒラギノ角ゴ Pro W3" pitchFamily="86" charset="-128"/>
            </a:endParaRPr>
          </a:p>
        </p:txBody>
      </p:sp>
      <p:sp>
        <p:nvSpPr>
          <p:cNvPr id="8" name="Flowchart: Process 7"/>
          <p:cNvSpPr/>
          <p:nvPr/>
        </p:nvSpPr>
        <p:spPr bwMode="auto">
          <a:xfrm>
            <a:off x="8187661" y="4385120"/>
            <a:ext cx="128599" cy="275474"/>
          </a:xfrm>
          <a:prstGeom prst="flowChartProcess">
            <a:avLst/>
          </a:prstGeom>
          <a:solidFill>
            <a:srgbClr val="F7615A"/>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0682" tIns="40341" rIns="80682" bIns="40341" numCol="1" rtlCol="0" anchor="t" anchorCtr="0" compatLnSpc="1">
            <a:prstTxWarp prst="textNoShape">
              <a:avLst/>
            </a:prstTxWarp>
          </a:bodyPr>
          <a:lstStyle/>
          <a:p>
            <a:pPr defTabSz="806867" eaLnBrk="0" fontAlgn="base" hangingPunct="0">
              <a:spcBef>
                <a:spcPct val="0"/>
              </a:spcBef>
              <a:spcAft>
                <a:spcPct val="0"/>
              </a:spcAft>
              <a:buClrTx/>
            </a:pPr>
            <a:endParaRPr lang="en-US" sz="1235">
              <a:solidFill>
                <a:schemeClr val="tx1"/>
              </a:solidFill>
              <a:latin typeface="Arial" panose="020B0604020202020204" pitchFamily="34" charset="0"/>
              <a:ea typeface="ヒラギノ角ゴ Pro W3" pitchFamily="86" charset="-128"/>
            </a:endParaRPr>
          </a:p>
        </p:txBody>
      </p:sp>
      <p:grpSp>
        <p:nvGrpSpPr>
          <p:cNvPr id="9" name="Group 8"/>
          <p:cNvGrpSpPr/>
          <p:nvPr/>
        </p:nvGrpSpPr>
        <p:grpSpPr>
          <a:xfrm>
            <a:off x="4332575" y="3242684"/>
            <a:ext cx="432897" cy="2420471"/>
            <a:chOff x="1776958" y="2133600"/>
            <a:chExt cx="680827" cy="2743200"/>
          </a:xfrm>
        </p:grpSpPr>
        <p:grpSp>
          <p:nvGrpSpPr>
            <p:cNvPr id="10" name="Group 9"/>
            <p:cNvGrpSpPr/>
            <p:nvPr/>
          </p:nvGrpSpPr>
          <p:grpSpPr>
            <a:xfrm>
              <a:off x="1942180" y="2133600"/>
              <a:ext cx="374456" cy="2743200"/>
              <a:chOff x="990601" y="2133600"/>
              <a:chExt cx="435971" cy="2667000"/>
            </a:xfrm>
          </p:grpSpPr>
          <p:sp>
            <p:nvSpPr>
              <p:cNvPr id="13" name="Flowchart: Process 12"/>
              <p:cNvSpPr/>
              <p:nvPr/>
            </p:nvSpPr>
            <p:spPr bwMode="auto">
              <a:xfrm>
                <a:off x="990601" y="2133600"/>
                <a:ext cx="163489" cy="26670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0682" tIns="40341" rIns="80682" bIns="40341" numCol="1" rtlCol="0" anchor="t" anchorCtr="0" compatLnSpc="1">
                <a:prstTxWarp prst="textNoShape">
                  <a:avLst/>
                </a:prstTxWarp>
              </a:bodyPr>
              <a:lstStyle/>
              <a:p>
                <a:pPr defTabSz="806867" eaLnBrk="0" fontAlgn="base" hangingPunct="0">
                  <a:spcBef>
                    <a:spcPct val="0"/>
                  </a:spcBef>
                  <a:spcAft>
                    <a:spcPct val="0"/>
                  </a:spcAft>
                  <a:buClrTx/>
                </a:pPr>
                <a:endParaRPr lang="en-US" sz="1235">
                  <a:solidFill>
                    <a:schemeClr val="tx1"/>
                  </a:solidFill>
                  <a:latin typeface="Arial" panose="020B0604020202020204" pitchFamily="34" charset="0"/>
                  <a:ea typeface="ヒラギノ角ゴ Pro W3" pitchFamily="86" charset="-128"/>
                </a:endParaRPr>
              </a:p>
            </p:txBody>
          </p:sp>
          <p:sp>
            <p:nvSpPr>
              <p:cNvPr id="14" name="Flowchart: Process 13"/>
              <p:cNvSpPr/>
              <p:nvPr/>
            </p:nvSpPr>
            <p:spPr bwMode="auto">
              <a:xfrm>
                <a:off x="1263083" y="2133600"/>
                <a:ext cx="163489" cy="26670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0682" tIns="40341" rIns="80682" bIns="40341" numCol="1" rtlCol="0" anchor="t" anchorCtr="0" compatLnSpc="1">
                <a:prstTxWarp prst="textNoShape">
                  <a:avLst/>
                </a:prstTxWarp>
              </a:bodyPr>
              <a:lstStyle/>
              <a:p>
                <a:pPr defTabSz="806867" eaLnBrk="0" fontAlgn="base" hangingPunct="0">
                  <a:spcBef>
                    <a:spcPct val="0"/>
                  </a:spcBef>
                  <a:spcAft>
                    <a:spcPct val="0"/>
                  </a:spcAft>
                  <a:buClrTx/>
                </a:pPr>
                <a:endParaRPr lang="en-US" sz="1235">
                  <a:solidFill>
                    <a:schemeClr val="tx1"/>
                  </a:solidFill>
                  <a:latin typeface="Arial" panose="020B0604020202020204" pitchFamily="34" charset="0"/>
                  <a:ea typeface="ヒラギノ角ゴ Pro W3" pitchFamily="86" charset="-128"/>
                </a:endParaRPr>
              </a:p>
            </p:txBody>
          </p:sp>
        </p:grpSp>
        <p:sp>
          <p:nvSpPr>
            <p:cNvPr id="11" name="TextBox 10"/>
            <p:cNvSpPr txBox="1"/>
            <p:nvPr/>
          </p:nvSpPr>
          <p:spPr>
            <a:xfrm rot="16200000">
              <a:off x="1770414" y="3336095"/>
              <a:ext cx="457201" cy="444113"/>
            </a:xfrm>
            <a:prstGeom prst="rect">
              <a:avLst/>
            </a:prstGeom>
            <a:solidFill>
              <a:schemeClr val="bg1">
                <a:alpha val="61000"/>
              </a:schemeClr>
            </a:solidFill>
          </p:spPr>
          <p:txBody>
            <a:bodyPr wrap="square" rtlCol="0">
              <a:spAutoFit/>
            </a:bodyPr>
            <a:lstStyle/>
            <a:p>
              <a:r>
                <a:rPr lang="en-US" sz="1235" dirty="0">
                  <a:latin typeface="Garamond" panose="02020404030301010803" pitchFamily="18" charset="0"/>
                </a:rPr>
                <a:t>64</a:t>
              </a:r>
            </a:p>
          </p:txBody>
        </p:sp>
        <p:sp>
          <p:nvSpPr>
            <p:cNvPr id="12" name="TextBox 11"/>
            <p:cNvSpPr txBox="1"/>
            <p:nvPr/>
          </p:nvSpPr>
          <p:spPr>
            <a:xfrm rot="16200000">
              <a:off x="2007128" y="3356083"/>
              <a:ext cx="457202" cy="444113"/>
            </a:xfrm>
            <a:prstGeom prst="rect">
              <a:avLst/>
            </a:prstGeom>
            <a:solidFill>
              <a:schemeClr val="bg1">
                <a:alpha val="61000"/>
              </a:schemeClr>
            </a:solidFill>
          </p:spPr>
          <p:txBody>
            <a:bodyPr wrap="square" rtlCol="0">
              <a:spAutoFit/>
            </a:bodyPr>
            <a:lstStyle/>
            <a:p>
              <a:r>
                <a:rPr lang="en-US" sz="1235" dirty="0">
                  <a:latin typeface="Garamond" panose="02020404030301010803" pitchFamily="18" charset="0"/>
                </a:rPr>
                <a:t>64</a:t>
              </a:r>
            </a:p>
          </p:txBody>
        </p:sp>
      </p:grpSp>
      <p:grpSp>
        <p:nvGrpSpPr>
          <p:cNvPr id="15" name="Group 14"/>
          <p:cNvGrpSpPr/>
          <p:nvPr/>
        </p:nvGrpSpPr>
        <p:grpSpPr>
          <a:xfrm>
            <a:off x="4843355" y="3673154"/>
            <a:ext cx="486116" cy="1680882"/>
            <a:chOff x="2580274" y="2621466"/>
            <a:chExt cx="764526" cy="1905000"/>
          </a:xfrm>
        </p:grpSpPr>
        <p:sp>
          <p:nvSpPr>
            <p:cNvPr id="16" name="Flowchart: Process 15"/>
            <p:cNvSpPr/>
            <p:nvPr/>
          </p:nvSpPr>
          <p:spPr bwMode="auto">
            <a:xfrm>
              <a:off x="2724095" y="2621466"/>
              <a:ext cx="215829" cy="19050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0682" tIns="40341" rIns="80682" bIns="40341" numCol="1" rtlCol="0" anchor="t" anchorCtr="0" compatLnSpc="1">
              <a:prstTxWarp prst="textNoShape">
                <a:avLst/>
              </a:prstTxWarp>
            </a:bodyPr>
            <a:lstStyle/>
            <a:p>
              <a:pPr defTabSz="806867" eaLnBrk="0" fontAlgn="base" hangingPunct="0">
                <a:spcBef>
                  <a:spcPct val="0"/>
                </a:spcBef>
                <a:spcAft>
                  <a:spcPct val="0"/>
                </a:spcAft>
                <a:buClrTx/>
              </a:pPr>
              <a:endParaRPr lang="en-US" sz="1235">
                <a:solidFill>
                  <a:schemeClr val="tx1"/>
                </a:solidFill>
                <a:latin typeface="Arial" panose="020B0604020202020204" pitchFamily="34" charset="0"/>
                <a:ea typeface="ヒラギノ角ゴ Pro W3" pitchFamily="86" charset="-128"/>
              </a:endParaRPr>
            </a:p>
          </p:txBody>
        </p:sp>
        <p:sp>
          <p:nvSpPr>
            <p:cNvPr id="17" name="Flowchart: Process 16"/>
            <p:cNvSpPr/>
            <p:nvPr/>
          </p:nvSpPr>
          <p:spPr bwMode="auto">
            <a:xfrm>
              <a:off x="3041491" y="2621466"/>
              <a:ext cx="215829" cy="19050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0682" tIns="40341" rIns="80682" bIns="40341" numCol="1" rtlCol="0" anchor="t" anchorCtr="0" compatLnSpc="1">
              <a:prstTxWarp prst="textNoShape">
                <a:avLst/>
              </a:prstTxWarp>
            </a:bodyPr>
            <a:lstStyle/>
            <a:p>
              <a:pPr defTabSz="806867" eaLnBrk="0" fontAlgn="base" hangingPunct="0">
                <a:spcBef>
                  <a:spcPct val="0"/>
                </a:spcBef>
                <a:spcAft>
                  <a:spcPct val="0"/>
                </a:spcAft>
                <a:buClrTx/>
              </a:pPr>
              <a:endParaRPr lang="en-US" sz="1235">
                <a:solidFill>
                  <a:schemeClr val="tx1"/>
                </a:solidFill>
                <a:latin typeface="Arial" panose="020B0604020202020204" pitchFamily="34" charset="0"/>
                <a:ea typeface="ヒラギノ角ゴ Pro W3" pitchFamily="86" charset="-128"/>
              </a:endParaRPr>
            </a:p>
          </p:txBody>
        </p:sp>
        <p:sp>
          <p:nvSpPr>
            <p:cNvPr id="18" name="TextBox 17"/>
            <p:cNvSpPr txBox="1"/>
            <p:nvPr/>
          </p:nvSpPr>
          <p:spPr>
            <a:xfrm rot="16200000">
              <a:off x="2535629" y="3351910"/>
              <a:ext cx="533403" cy="444113"/>
            </a:xfrm>
            <a:prstGeom prst="rect">
              <a:avLst/>
            </a:prstGeom>
            <a:solidFill>
              <a:schemeClr val="bg1">
                <a:alpha val="61000"/>
              </a:schemeClr>
            </a:solidFill>
          </p:spPr>
          <p:txBody>
            <a:bodyPr wrap="square" rtlCol="0">
              <a:spAutoFit/>
            </a:bodyPr>
            <a:lstStyle/>
            <a:p>
              <a:r>
                <a:rPr lang="en-US" sz="1235" dirty="0">
                  <a:latin typeface="Garamond" panose="02020404030301010803" pitchFamily="18" charset="0"/>
                </a:rPr>
                <a:t>128</a:t>
              </a:r>
            </a:p>
          </p:txBody>
        </p:sp>
        <p:sp>
          <p:nvSpPr>
            <p:cNvPr id="19" name="TextBox 18"/>
            <p:cNvSpPr txBox="1"/>
            <p:nvPr/>
          </p:nvSpPr>
          <p:spPr>
            <a:xfrm rot="16200000">
              <a:off x="2856042" y="3370952"/>
              <a:ext cx="533403" cy="444113"/>
            </a:xfrm>
            <a:prstGeom prst="rect">
              <a:avLst/>
            </a:prstGeom>
            <a:solidFill>
              <a:schemeClr val="bg1">
                <a:alpha val="61000"/>
              </a:schemeClr>
            </a:solidFill>
          </p:spPr>
          <p:txBody>
            <a:bodyPr wrap="square" rtlCol="0">
              <a:spAutoFit/>
            </a:bodyPr>
            <a:lstStyle/>
            <a:p>
              <a:r>
                <a:rPr lang="en-US" sz="1235" dirty="0">
                  <a:latin typeface="Garamond" panose="02020404030301010803" pitchFamily="18" charset="0"/>
                </a:rPr>
                <a:t>128</a:t>
              </a:r>
            </a:p>
          </p:txBody>
        </p:sp>
      </p:grpSp>
      <p:grpSp>
        <p:nvGrpSpPr>
          <p:cNvPr id="20" name="Group 19"/>
          <p:cNvGrpSpPr/>
          <p:nvPr/>
        </p:nvGrpSpPr>
        <p:grpSpPr>
          <a:xfrm>
            <a:off x="5493104" y="3887328"/>
            <a:ext cx="738940" cy="1210235"/>
            <a:chOff x="3602148" y="2895600"/>
            <a:chExt cx="1162148" cy="1371600"/>
          </a:xfrm>
        </p:grpSpPr>
        <p:sp>
          <p:nvSpPr>
            <p:cNvPr id="21" name="Flowchart: Process 20"/>
            <p:cNvSpPr/>
            <p:nvPr/>
          </p:nvSpPr>
          <p:spPr bwMode="auto">
            <a:xfrm>
              <a:off x="3696791" y="2895600"/>
              <a:ext cx="253661" cy="13716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0682" tIns="40341" rIns="80682" bIns="40341" numCol="1" rtlCol="0" anchor="t" anchorCtr="0" compatLnSpc="1">
              <a:prstTxWarp prst="textNoShape">
                <a:avLst/>
              </a:prstTxWarp>
            </a:bodyPr>
            <a:lstStyle/>
            <a:p>
              <a:pPr defTabSz="806867" eaLnBrk="0" fontAlgn="base" hangingPunct="0">
                <a:spcBef>
                  <a:spcPct val="0"/>
                </a:spcBef>
                <a:spcAft>
                  <a:spcPct val="0"/>
                </a:spcAft>
                <a:buClrTx/>
              </a:pPr>
              <a:endParaRPr lang="en-US" sz="1235">
                <a:solidFill>
                  <a:schemeClr val="tx1"/>
                </a:solidFill>
                <a:latin typeface="Arial" panose="020B0604020202020204" pitchFamily="34" charset="0"/>
                <a:ea typeface="ヒラギノ角ゴ Pro W3" pitchFamily="86" charset="-128"/>
              </a:endParaRPr>
            </a:p>
          </p:txBody>
        </p:sp>
        <p:sp>
          <p:nvSpPr>
            <p:cNvPr id="22" name="Flowchart: Process 21"/>
            <p:cNvSpPr/>
            <p:nvPr/>
          </p:nvSpPr>
          <p:spPr bwMode="auto">
            <a:xfrm>
              <a:off x="4056393" y="2895600"/>
              <a:ext cx="253661" cy="13716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0682" tIns="40341" rIns="80682" bIns="40341" numCol="1" rtlCol="0" anchor="t" anchorCtr="0" compatLnSpc="1">
              <a:prstTxWarp prst="textNoShape">
                <a:avLst/>
              </a:prstTxWarp>
            </a:bodyPr>
            <a:lstStyle/>
            <a:p>
              <a:pPr defTabSz="806867" eaLnBrk="0" fontAlgn="base" hangingPunct="0">
                <a:spcBef>
                  <a:spcPct val="0"/>
                </a:spcBef>
                <a:spcAft>
                  <a:spcPct val="0"/>
                </a:spcAft>
                <a:buClrTx/>
              </a:pPr>
              <a:endParaRPr lang="en-US" sz="1235">
                <a:solidFill>
                  <a:schemeClr val="tx1"/>
                </a:solidFill>
                <a:latin typeface="Arial" panose="020B0604020202020204" pitchFamily="34" charset="0"/>
                <a:ea typeface="ヒラギノ角ゴ Pro W3" pitchFamily="86" charset="-128"/>
              </a:endParaRPr>
            </a:p>
          </p:txBody>
        </p:sp>
        <p:sp>
          <p:nvSpPr>
            <p:cNvPr id="23" name="Flowchart: Process 22"/>
            <p:cNvSpPr/>
            <p:nvPr/>
          </p:nvSpPr>
          <p:spPr bwMode="auto">
            <a:xfrm>
              <a:off x="4415995" y="2895600"/>
              <a:ext cx="253661" cy="13716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0682" tIns="40341" rIns="80682" bIns="40341" numCol="1" rtlCol="0" anchor="t" anchorCtr="0" compatLnSpc="1">
              <a:prstTxWarp prst="textNoShape">
                <a:avLst/>
              </a:prstTxWarp>
            </a:bodyPr>
            <a:lstStyle/>
            <a:p>
              <a:pPr defTabSz="806867" eaLnBrk="0" fontAlgn="base" hangingPunct="0">
                <a:spcBef>
                  <a:spcPct val="0"/>
                </a:spcBef>
                <a:spcAft>
                  <a:spcPct val="0"/>
                </a:spcAft>
                <a:buClrTx/>
              </a:pPr>
              <a:endParaRPr lang="en-US" sz="1235">
                <a:solidFill>
                  <a:schemeClr val="tx1"/>
                </a:solidFill>
                <a:latin typeface="Arial" panose="020B0604020202020204" pitchFamily="34" charset="0"/>
                <a:ea typeface="ヒラギノ角ゴ Pro W3" pitchFamily="86" charset="-128"/>
              </a:endParaRPr>
            </a:p>
          </p:txBody>
        </p:sp>
        <p:sp>
          <p:nvSpPr>
            <p:cNvPr id="24" name="TextBox 23"/>
            <p:cNvSpPr txBox="1"/>
            <p:nvPr/>
          </p:nvSpPr>
          <p:spPr>
            <a:xfrm rot="16200000">
              <a:off x="3557503" y="3359342"/>
              <a:ext cx="533403" cy="444113"/>
            </a:xfrm>
            <a:prstGeom prst="rect">
              <a:avLst/>
            </a:prstGeom>
            <a:solidFill>
              <a:schemeClr val="bg1">
                <a:alpha val="61000"/>
              </a:schemeClr>
            </a:solidFill>
          </p:spPr>
          <p:txBody>
            <a:bodyPr wrap="square" rtlCol="0">
              <a:spAutoFit/>
            </a:bodyPr>
            <a:lstStyle/>
            <a:p>
              <a:r>
                <a:rPr lang="en-US" sz="1235" dirty="0">
                  <a:latin typeface="Garamond" panose="02020404030301010803" pitchFamily="18" charset="0"/>
                </a:rPr>
                <a:t>256</a:t>
              </a:r>
            </a:p>
          </p:txBody>
        </p:sp>
        <p:sp>
          <p:nvSpPr>
            <p:cNvPr id="25" name="TextBox 24"/>
            <p:cNvSpPr txBox="1"/>
            <p:nvPr/>
          </p:nvSpPr>
          <p:spPr>
            <a:xfrm rot="16200000">
              <a:off x="3907631" y="3359341"/>
              <a:ext cx="533403" cy="444113"/>
            </a:xfrm>
            <a:prstGeom prst="rect">
              <a:avLst/>
            </a:prstGeom>
            <a:solidFill>
              <a:schemeClr val="bg1">
                <a:alpha val="61000"/>
              </a:schemeClr>
            </a:solidFill>
          </p:spPr>
          <p:txBody>
            <a:bodyPr wrap="square" rtlCol="0">
              <a:spAutoFit/>
            </a:bodyPr>
            <a:lstStyle/>
            <a:p>
              <a:r>
                <a:rPr lang="en-US" sz="1235" dirty="0">
                  <a:latin typeface="Garamond" panose="02020404030301010803" pitchFamily="18" charset="0"/>
                </a:rPr>
                <a:t>256</a:t>
              </a:r>
            </a:p>
          </p:txBody>
        </p:sp>
        <p:sp>
          <p:nvSpPr>
            <p:cNvPr id="26" name="TextBox 25"/>
            <p:cNvSpPr txBox="1"/>
            <p:nvPr/>
          </p:nvSpPr>
          <p:spPr>
            <a:xfrm rot="16200000">
              <a:off x="4275538" y="3370953"/>
              <a:ext cx="533403" cy="444113"/>
            </a:xfrm>
            <a:prstGeom prst="rect">
              <a:avLst/>
            </a:prstGeom>
            <a:solidFill>
              <a:schemeClr val="bg1">
                <a:alpha val="61000"/>
              </a:schemeClr>
            </a:solidFill>
          </p:spPr>
          <p:txBody>
            <a:bodyPr wrap="square" rtlCol="0">
              <a:spAutoFit/>
            </a:bodyPr>
            <a:lstStyle/>
            <a:p>
              <a:r>
                <a:rPr lang="en-US" sz="1235" dirty="0">
                  <a:latin typeface="Garamond" panose="02020404030301010803" pitchFamily="18" charset="0"/>
                </a:rPr>
                <a:t>256</a:t>
              </a:r>
            </a:p>
          </p:txBody>
        </p:sp>
      </p:grpSp>
      <p:grpSp>
        <p:nvGrpSpPr>
          <p:cNvPr id="27" name="Group 26"/>
          <p:cNvGrpSpPr/>
          <p:nvPr/>
        </p:nvGrpSpPr>
        <p:grpSpPr>
          <a:xfrm>
            <a:off x="6397300" y="4110184"/>
            <a:ext cx="747173" cy="813383"/>
            <a:chOff x="5024198" y="3116766"/>
            <a:chExt cx="1175097" cy="921834"/>
          </a:xfrm>
        </p:grpSpPr>
        <p:sp>
          <p:nvSpPr>
            <p:cNvPr id="28" name="Flowchart: Process 27"/>
            <p:cNvSpPr/>
            <p:nvPr/>
          </p:nvSpPr>
          <p:spPr bwMode="auto">
            <a:xfrm>
              <a:off x="5131582" y="3116766"/>
              <a:ext cx="283238" cy="9144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0682" tIns="40341" rIns="80682" bIns="40341" numCol="1" rtlCol="0" anchor="t" anchorCtr="0" compatLnSpc="1">
              <a:prstTxWarp prst="textNoShape">
                <a:avLst/>
              </a:prstTxWarp>
            </a:bodyPr>
            <a:lstStyle/>
            <a:p>
              <a:pPr defTabSz="806867" eaLnBrk="0" fontAlgn="base" hangingPunct="0">
                <a:spcBef>
                  <a:spcPct val="0"/>
                </a:spcBef>
                <a:spcAft>
                  <a:spcPct val="0"/>
                </a:spcAft>
                <a:buClrTx/>
              </a:pPr>
              <a:endParaRPr lang="en-US" sz="1235">
                <a:solidFill>
                  <a:schemeClr val="tx1"/>
                </a:solidFill>
                <a:latin typeface="Arial" panose="020B0604020202020204" pitchFamily="34" charset="0"/>
                <a:ea typeface="ヒラギノ角ゴ Pro W3" pitchFamily="86" charset="-128"/>
              </a:endParaRPr>
            </a:p>
          </p:txBody>
        </p:sp>
        <p:sp>
          <p:nvSpPr>
            <p:cNvPr id="29" name="Flowchart: Process 28"/>
            <p:cNvSpPr/>
            <p:nvPr/>
          </p:nvSpPr>
          <p:spPr bwMode="auto">
            <a:xfrm>
              <a:off x="5491462" y="3124200"/>
              <a:ext cx="283238" cy="9144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0682" tIns="40341" rIns="80682" bIns="40341" numCol="1" rtlCol="0" anchor="t" anchorCtr="0" compatLnSpc="1">
              <a:prstTxWarp prst="textNoShape">
                <a:avLst/>
              </a:prstTxWarp>
            </a:bodyPr>
            <a:lstStyle/>
            <a:p>
              <a:pPr defTabSz="806867" eaLnBrk="0" fontAlgn="base" hangingPunct="0">
                <a:spcBef>
                  <a:spcPct val="0"/>
                </a:spcBef>
                <a:spcAft>
                  <a:spcPct val="0"/>
                </a:spcAft>
                <a:buClrTx/>
              </a:pPr>
              <a:endParaRPr lang="en-US" sz="1235">
                <a:solidFill>
                  <a:schemeClr val="tx1"/>
                </a:solidFill>
                <a:latin typeface="Arial" panose="020B0604020202020204" pitchFamily="34" charset="0"/>
                <a:ea typeface="ヒラギノ角ゴ Pro W3" pitchFamily="86" charset="-128"/>
              </a:endParaRPr>
            </a:p>
          </p:txBody>
        </p:sp>
        <p:sp>
          <p:nvSpPr>
            <p:cNvPr id="30" name="Flowchart: Process 29"/>
            <p:cNvSpPr/>
            <p:nvPr/>
          </p:nvSpPr>
          <p:spPr bwMode="auto">
            <a:xfrm>
              <a:off x="5849676" y="3116766"/>
              <a:ext cx="283238" cy="9144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0682" tIns="40341" rIns="80682" bIns="40341" numCol="1" rtlCol="0" anchor="t" anchorCtr="0" compatLnSpc="1">
              <a:prstTxWarp prst="textNoShape">
                <a:avLst/>
              </a:prstTxWarp>
            </a:bodyPr>
            <a:lstStyle/>
            <a:p>
              <a:pPr defTabSz="806867" eaLnBrk="0" fontAlgn="base" hangingPunct="0">
                <a:spcBef>
                  <a:spcPct val="0"/>
                </a:spcBef>
                <a:spcAft>
                  <a:spcPct val="0"/>
                </a:spcAft>
                <a:buClrTx/>
              </a:pPr>
              <a:endParaRPr lang="en-US" sz="1235">
                <a:solidFill>
                  <a:schemeClr val="tx1"/>
                </a:solidFill>
                <a:latin typeface="Arial" panose="020B0604020202020204" pitchFamily="34" charset="0"/>
                <a:ea typeface="ヒラギノ角ゴ Pro W3" pitchFamily="86" charset="-128"/>
              </a:endParaRPr>
            </a:p>
          </p:txBody>
        </p:sp>
        <p:sp>
          <p:nvSpPr>
            <p:cNvPr id="31" name="TextBox 30"/>
            <p:cNvSpPr txBox="1"/>
            <p:nvPr/>
          </p:nvSpPr>
          <p:spPr>
            <a:xfrm rot="16200000">
              <a:off x="4979553" y="3359344"/>
              <a:ext cx="533404" cy="444113"/>
            </a:xfrm>
            <a:prstGeom prst="rect">
              <a:avLst/>
            </a:prstGeom>
            <a:solidFill>
              <a:schemeClr val="bg1">
                <a:alpha val="61000"/>
              </a:schemeClr>
            </a:solidFill>
          </p:spPr>
          <p:txBody>
            <a:bodyPr wrap="square" rtlCol="0">
              <a:spAutoFit/>
            </a:bodyPr>
            <a:lstStyle/>
            <a:p>
              <a:r>
                <a:rPr lang="en-US" sz="1235" dirty="0">
                  <a:latin typeface="Garamond" panose="02020404030301010803" pitchFamily="18" charset="0"/>
                </a:rPr>
                <a:t>512</a:t>
              </a:r>
            </a:p>
          </p:txBody>
        </p:sp>
        <p:sp>
          <p:nvSpPr>
            <p:cNvPr id="32" name="TextBox 31"/>
            <p:cNvSpPr txBox="1"/>
            <p:nvPr/>
          </p:nvSpPr>
          <p:spPr>
            <a:xfrm rot="16200000">
              <a:off x="5387278" y="3359344"/>
              <a:ext cx="533404" cy="444114"/>
            </a:xfrm>
            <a:prstGeom prst="rect">
              <a:avLst/>
            </a:prstGeom>
            <a:solidFill>
              <a:schemeClr val="bg1">
                <a:alpha val="61000"/>
              </a:schemeClr>
            </a:solidFill>
          </p:spPr>
          <p:txBody>
            <a:bodyPr wrap="square" rtlCol="0">
              <a:spAutoFit/>
            </a:bodyPr>
            <a:lstStyle/>
            <a:p>
              <a:r>
                <a:rPr lang="en-US" sz="1235" dirty="0">
                  <a:latin typeface="Garamond" panose="02020404030301010803" pitchFamily="18" charset="0"/>
                </a:rPr>
                <a:t>512</a:t>
              </a:r>
            </a:p>
          </p:txBody>
        </p:sp>
        <p:sp>
          <p:nvSpPr>
            <p:cNvPr id="33" name="TextBox 32"/>
            <p:cNvSpPr txBox="1"/>
            <p:nvPr/>
          </p:nvSpPr>
          <p:spPr>
            <a:xfrm rot="16200000">
              <a:off x="5710536" y="3370955"/>
              <a:ext cx="533404" cy="444114"/>
            </a:xfrm>
            <a:prstGeom prst="rect">
              <a:avLst/>
            </a:prstGeom>
            <a:solidFill>
              <a:schemeClr val="bg1">
                <a:alpha val="61000"/>
              </a:schemeClr>
            </a:solidFill>
          </p:spPr>
          <p:txBody>
            <a:bodyPr wrap="square" rtlCol="0">
              <a:spAutoFit/>
            </a:bodyPr>
            <a:lstStyle/>
            <a:p>
              <a:r>
                <a:rPr lang="en-US" sz="1235" dirty="0">
                  <a:latin typeface="Garamond" panose="02020404030301010803" pitchFamily="18" charset="0"/>
                </a:rPr>
                <a:t>512</a:t>
              </a:r>
            </a:p>
          </p:txBody>
        </p:sp>
      </p:grpSp>
      <p:grpSp>
        <p:nvGrpSpPr>
          <p:cNvPr id="34" name="Group 33"/>
          <p:cNvGrpSpPr/>
          <p:nvPr/>
        </p:nvGrpSpPr>
        <p:grpSpPr>
          <a:xfrm>
            <a:off x="7378039" y="4251214"/>
            <a:ext cx="787268" cy="541162"/>
            <a:chOff x="6566636" y="3276600"/>
            <a:chExt cx="1238156" cy="613317"/>
          </a:xfrm>
        </p:grpSpPr>
        <p:sp>
          <p:nvSpPr>
            <p:cNvPr id="35" name="Flowchart: Process 34"/>
            <p:cNvSpPr/>
            <p:nvPr/>
          </p:nvSpPr>
          <p:spPr bwMode="auto">
            <a:xfrm>
              <a:off x="6611234" y="3276600"/>
              <a:ext cx="322702" cy="6096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0682" tIns="40341" rIns="80682" bIns="40341" numCol="1" rtlCol="0" anchor="t" anchorCtr="0" compatLnSpc="1">
              <a:prstTxWarp prst="textNoShape">
                <a:avLst/>
              </a:prstTxWarp>
            </a:bodyPr>
            <a:lstStyle/>
            <a:p>
              <a:pPr defTabSz="806867" eaLnBrk="0" fontAlgn="base" hangingPunct="0">
                <a:spcBef>
                  <a:spcPct val="0"/>
                </a:spcBef>
                <a:spcAft>
                  <a:spcPct val="0"/>
                </a:spcAft>
                <a:buClrTx/>
              </a:pPr>
              <a:endParaRPr lang="en-US" sz="1235">
                <a:solidFill>
                  <a:schemeClr val="tx1"/>
                </a:solidFill>
                <a:latin typeface="Arial" panose="020B0604020202020204" pitchFamily="34" charset="0"/>
                <a:ea typeface="ヒラギノ角ゴ Pro W3" pitchFamily="86" charset="-128"/>
              </a:endParaRPr>
            </a:p>
          </p:txBody>
        </p:sp>
        <p:sp>
          <p:nvSpPr>
            <p:cNvPr id="36" name="Flowchart: Process 35"/>
            <p:cNvSpPr/>
            <p:nvPr/>
          </p:nvSpPr>
          <p:spPr bwMode="auto">
            <a:xfrm>
              <a:off x="7002273" y="3276600"/>
              <a:ext cx="322702" cy="6096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0682" tIns="40341" rIns="80682" bIns="40341" numCol="1" rtlCol="0" anchor="t" anchorCtr="0" compatLnSpc="1">
              <a:prstTxWarp prst="textNoShape">
                <a:avLst/>
              </a:prstTxWarp>
            </a:bodyPr>
            <a:lstStyle/>
            <a:p>
              <a:pPr defTabSz="806867" eaLnBrk="0" fontAlgn="base" hangingPunct="0">
                <a:spcBef>
                  <a:spcPct val="0"/>
                </a:spcBef>
                <a:spcAft>
                  <a:spcPct val="0"/>
                </a:spcAft>
                <a:buClrTx/>
              </a:pPr>
              <a:endParaRPr lang="en-US" sz="1235">
                <a:solidFill>
                  <a:schemeClr val="tx1"/>
                </a:solidFill>
                <a:latin typeface="Arial" panose="020B0604020202020204" pitchFamily="34" charset="0"/>
                <a:ea typeface="ヒラギノ角ゴ Pro W3" pitchFamily="86" charset="-128"/>
              </a:endParaRPr>
            </a:p>
          </p:txBody>
        </p:sp>
        <p:sp>
          <p:nvSpPr>
            <p:cNvPr id="37" name="Flowchart: Process 36"/>
            <p:cNvSpPr/>
            <p:nvPr/>
          </p:nvSpPr>
          <p:spPr bwMode="auto">
            <a:xfrm>
              <a:off x="7400906" y="3280317"/>
              <a:ext cx="322702" cy="609600"/>
            </a:xfrm>
            <a:prstGeom prst="flowChartProcess">
              <a:avLst/>
            </a:prstGeom>
            <a:pattFill prst="narHorz">
              <a:fgClr>
                <a:srgbClr val="F7615A"/>
              </a:fgClr>
              <a:bgClr>
                <a:schemeClr val="bg1"/>
              </a:bgClr>
            </a:patt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0682" tIns="40341" rIns="80682" bIns="40341" numCol="1" rtlCol="0" anchor="t" anchorCtr="0" compatLnSpc="1">
              <a:prstTxWarp prst="textNoShape">
                <a:avLst/>
              </a:prstTxWarp>
            </a:bodyPr>
            <a:lstStyle/>
            <a:p>
              <a:pPr defTabSz="806867" eaLnBrk="0" fontAlgn="base" hangingPunct="0">
                <a:spcBef>
                  <a:spcPct val="0"/>
                </a:spcBef>
                <a:spcAft>
                  <a:spcPct val="0"/>
                </a:spcAft>
                <a:buClrTx/>
              </a:pPr>
              <a:endParaRPr lang="en-US" sz="1235">
                <a:solidFill>
                  <a:schemeClr val="tx1"/>
                </a:solidFill>
                <a:latin typeface="Arial" panose="020B0604020202020204" pitchFamily="34" charset="0"/>
                <a:ea typeface="ヒラギノ角ゴ Pro W3" pitchFamily="86" charset="-128"/>
              </a:endParaRPr>
            </a:p>
          </p:txBody>
        </p:sp>
        <p:sp>
          <p:nvSpPr>
            <p:cNvPr id="38" name="TextBox 37"/>
            <p:cNvSpPr txBox="1"/>
            <p:nvPr/>
          </p:nvSpPr>
          <p:spPr>
            <a:xfrm rot="16200000">
              <a:off x="6521990" y="3363988"/>
              <a:ext cx="533405" cy="444114"/>
            </a:xfrm>
            <a:prstGeom prst="rect">
              <a:avLst/>
            </a:prstGeom>
            <a:solidFill>
              <a:schemeClr val="bg1">
                <a:alpha val="61000"/>
              </a:schemeClr>
            </a:solidFill>
          </p:spPr>
          <p:txBody>
            <a:bodyPr wrap="square" rtlCol="0">
              <a:spAutoFit/>
            </a:bodyPr>
            <a:lstStyle/>
            <a:p>
              <a:r>
                <a:rPr lang="en-US" sz="1235" dirty="0">
                  <a:latin typeface="Garamond" panose="02020404030301010803" pitchFamily="18" charset="0"/>
                </a:rPr>
                <a:t>512</a:t>
              </a:r>
            </a:p>
          </p:txBody>
        </p:sp>
        <p:sp>
          <p:nvSpPr>
            <p:cNvPr id="39" name="TextBox 38"/>
            <p:cNvSpPr txBox="1"/>
            <p:nvPr/>
          </p:nvSpPr>
          <p:spPr>
            <a:xfrm rot="16200000">
              <a:off x="6912312" y="3370952"/>
              <a:ext cx="533405" cy="444114"/>
            </a:xfrm>
            <a:prstGeom prst="rect">
              <a:avLst/>
            </a:prstGeom>
            <a:solidFill>
              <a:schemeClr val="bg1">
                <a:alpha val="61000"/>
              </a:schemeClr>
            </a:solidFill>
          </p:spPr>
          <p:txBody>
            <a:bodyPr wrap="square" rtlCol="0">
              <a:spAutoFit/>
            </a:bodyPr>
            <a:lstStyle/>
            <a:p>
              <a:r>
                <a:rPr lang="en-US" sz="1235" dirty="0">
                  <a:latin typeface="Garamond" panose="02020404030301010803" pitchFamily="18" charset="0"/>
                </a:rPr>
                <a:t>512</a:t>
              </a:r>
            </a:p>
          </p:txBody>
        </p:sp>
        <p:sp>
          <p:nvSpPr>
            <p:cNvPr id="40" name="TextBox 39"/>
            <p:cNvSpPr txBox="1"/>
            <p:nvPr/>
          </p:nvSpPr>
          <p:spPr>
            <a:xfrm rot="16200000">
              <a:off x="7316032" y="3359341"/>
              <a:ext cx="533405" cy="444114"/>
            </a:xfrm>
            <a:prstGeom prst="rect">
              <a:avLst/>
            </a:prstGeom>
            <a:solidFill>
              <a:schemeClr val="bg1">
                <a:alpha val="61000"/>
              </a:schemeClr>
            </a:solidFill>
          </p:spPr>
          <p:txBody>
            <a:bodyPr wrap="square" rtlCol="0">
              <a:spAutoFit/>
            </a:bodyPr>
            <a:lstStyle/>
            <a:p>
              <a:r>
                <a:rPr lang="en-US" sz="1235" dirty="0">
                  <a:latin typeface="Garamond" panose="02020404030301010803" pitchFamily="18" charset="0"/>
                </a:rPr>
                <a:t>512</a:t>
              </a:r>
            </a:p>
          </p:txBody>
        </p:sp>
      </p:grpSp>
      <p:sp>
        <p:nvSpPr>
          <p:cNvPr id="42" name="TextBox 41"/>
          <p:cNvSpPr txBox="1"/>
          <p:nvPr/>
        </p:nvSpPr>
        <p:spPr>
          <a:xfrm>
            <a:off x="6403763" y="5410614"/>
            <a:ext cx="401970" cy="911614"/>
          </a:xfrm>
          <a:prstGeom prst="rect">
            <a:avLst/>
          </a:prstGeom>
          <a:pattFill prst="narHorz">
            <a:fgClr>
              <a:srgbClr val="F7615A"/>
            </a:fgClr>
            <a:bgClr>
              <a:schemeClr val="bg1"/>
            </a:bgClr>
          </a:pattFill>
        </p:spPr>
        <p:txBody>
          <a:bodyPr vert="vert270" wrap="square" rtlCol="0">
            <a:spAutoFit/>
          </a:bodyPr>
          <a:lstStyle/>
          <a:p>
            <a:pPr algn="ctr"/>
            <a:r>
              <a:rPr lang="en-US" sz="1412" dirty="0" err="1">
                <a:latin typeface="Garamond" panose="02020404030301010803" pitchFamily="18" charset="0"/>
              </a:rPr>
              <a:t>Conv</a:t>
            </a:r>
            <a:r>
              <a:rPr lang="en-US" sz="1412" dirty="0">
                <a:latin typeface="Garamond" panose="02020404030301010803" pitchFamily="18" charset="0"/>
              </a:rPr>
              <a:t> layer</a:t>
            </a:r>
          </a:p>
        </p:txBody>
      </p:sp>
      <p:sp>
        <p:nvSpPr>
          <p:cNvPr id="43" name="TextBox 42"/>
          <p:cNvSpPr txBox="1"/>
          <p:nvPr/>
        </p:nvSpPr>
        <p:spPr>
          <a:xfrm>
            <a:off x="6922999" y="5398631"/>
            <a:ext cx="401970" cy="911614"/>
          </a:xfrm>
          <a:prstGeom prst="rect">
            <a:avLst/>
          </a:prstGeom>
          <a:solidFill>
            <a:srgbClr val="F7615A"/>
          </a:solidFill>
        </p:spPr>
        <p:txBody>
          <a:bodyPr vert="vert270" wrap="square" rtlCol="0">
            <a:spAutoFit/>
          </a:bodyPr>
          <a:lstStyle/>
          <a:p>
            <a:pPr algn="ctr"/>
            <a:r>
              <a:rPr lang="en-US" sz="1412" dirty="0">
                <a:solidFill>
                  <a:schemeClr val="bg1"/>
                </a:solidFill>
                <a:latin typeface="Garamond" panose="02020404030301010803" pitchFamily="18" charset="0"/>
              </a:rPr>
              <a:t>Max Pool</a:t>
            </a:r>
          </a:p>
        </p:txBody>
      </p:sp>
      <p:sp>
        <p:nvSpPr>
          <p:cNvPr id="44" name="TextBox 43"/>
          <p:cNvSpPr txBox="1"/>
          <p:nvPr/>
        </p:nvSpPr>
        <p:spPr>
          <a:xfrm>
            <a:off x="7395592" y="5747985"/>
            <a:ext cx="1815942" cy="309637"/>
          </a:xfrm>
          <a:prstGeom prst="rect">
            <a:avLst/>
          </a:prstGeom>
          <a:solidFill>
            <a:schemeClr val="accent1">
              <a:lumMod val="75000"/>
            </a:schemeClr>
          </a:solidFill>
        </p:spPr>
        <p:txBody>
          <a:bodyPr vert="horz" wrap="square" rtlCol="0">
            <a:spAutoFit/>
          </a:bodyPr>
          <a:lstStyle/>
          <a:p>
            <a:pPr algn="ctr"/>
            <a:r>
              <a:rPr lang="en-US" sz="1412" dirty="0">
                <a:solidFill>
                  <a:schemeClr val="bg1"/>
                </a:solidFill>
                <a:latin typeface="Garamond" panose="02020404030301010803" pitchFamily="18" charset="0"/>
              </a:rPr>
              <a:t>Fully Connected Layer</a:t>
            </a:r>
          </a:p>
        </p:txBody>
      </p:sp>
      <p:sp>
        <p:nvSpPr>
          <p:cNvPr id="45" name="TextBox 44"/>
          <p:cNvSpPr txBox="1"/>
          <p:nvPr/>
        </p:nvSpPr>
        <p:spPr>
          <a:xfrm>
            <a:off x="8410612" y="4404513"/>
            <a:ext cx="360272" cy="363946"/>
          </a:xfrm>
          <a:prstGeom prst="rect">
            <a:avLst/>
          </a:prstGeom>
          <a:solidFill>
            <a:schemeClr val="accent1">
              <a:lumMod val="75000"/>
            </a:schemeClr>
          </a:solidFill>
        </p:spPr>
        <p:txBody>
          <a:bodyPr vert="horz" wrap="square" rtlCol="0">
            <a:spAutoFit/>
          </a:bodyPr>
          <a:lstStyle/>
          <a:p>
            <a:pPr algn="ctr"/>
            <a:endParaRPr lang="en-US" sz="1765" dirty="0">
              <a:solidFill>
                <a:schemeClr val="bg1"/>
              </a:solidFill>
              <a:latin typeface="Garamond" panose="02020404030301010803" pitchFamily="18" charset="0"/>
            </a:endParaRPr>
          </a:p>
        </p:txBody>
      </p:sp>
      <p:sp>
        <p:nvSpPr>
          <p:cNvPr id="61" name="TextBox 60"/>
          <p:cNvSpPr txBox="1"/>
          <p:nvPr/>
        </p:nvSpPr>
        <p:spPr>
          <a:xfrm>
            <a:off x="9125949" y="3238391"/>
            <a:ext cx="1003886" cy="282385"/>
          </a:xfrm>
          <a:prstGeom prst="rect">
            <a:avLst/>
          </a:prstGeom>
          <a:noFill/>
          <a:ln w="28575">
            <a:solidFill>
              <a:srgbClr val="C00000"/>
            </a:solidFill>
          </a:ln>
        </p:spPr>
        <p:txBody>
          <a:bodyPr wrap="square" rtlCol="0">
            <a:spAutoFit/>
          </a:bodyPr>
          <a:lstStyle/>
          <a:p>
            <a:pPr algn="ctr"/>
            <a:r>
              <a:rPr lang="en-US" sz="1235" dirty="0">
                <a:latin typeface="Garamond" panose="02020404030301010803" pitchFamily="18" charset="0"/>
              </a:rPr>
              <a:t>Living Room</a:t>
            </a:r>
          </a:p>
        </p:txBody>
      </p:sp>
      <p:sp>
        <p:nvSpPr>
          <p:cNvPr id="62" name="TextBox 61"/>
          <p:cNvSpPr txBox="1"/>
          <p:nvPr/>
        </p:nvSpPr>
        <p:spPr>
          <a:xfrm>
            <a:off x="9125949" y="3778608"/>
            <a:ext cx="1003886" cy="282385"/>
          </a:xfrm>
          <a:prstGeom prst="rect">
            <a:avLst/>
          </a:prstGeom>
          <a:noFill/>
          <a:ln w="28575">
            <a:solidFill>
              <a:srgbClr val="C00000"/>
            </a:solidFill>
          </a:ln>
        </p:spPr>
        <p:txBody>
          <a:bodyPr wrap="square" rtlCol="0">
            <a:spAutoFit/>
          </a:bodyPr>
          <a:lstStyle/>
          <a:p>
            <a:pPr algn="ctr"/>
            <a:r>
              <a:rPr lang="en-US" sz="1235" dirty="0">
                <a:latin typeface="Garamond" panose="02020404030301010803" pitchFamily="18" charset="0"/>
              </a:rPr>
              <a:t>Bedroom</a:t>
            </a:r>
          </a:p>
        </p:txBody>
      </p:sp>
      <p:sp>
        <p:nvSpPr>
          <p:cNvPr id="63" name="TextBox 62"/>
          <p:cNvSpPr txBox="1"/>
          <p:nvPr/>
        </p:nvSpPr>
        <p:spPr>
          <a:xfrm>
            <a:off x="9125949" y="4348516"/>
            <a:ext cx="1003886" cy="282385"/>
          </a:xfrm>
          <a:prstGeom prst="rect">
            <a:avLst/>
          </a:prstGeom>
          <a:noFill/>
          <a:ln w="28575">
            <a:solidFill>
              <a:srgbClr val="C00000"/>
            </a:solidFill>
          </a:ln>
        </p:spPr>
        <p:txBody>
          <a:bodyPr wrap="square" rtlCol="0">
            <a:spAutoFit/>
          </a:bodyPr>
          <a:lstStyle/>
          <a:p>
            <a:pPr algn="ctr"/>
            <a:r>
              <a:rPr lang="en-US" sz="1235" dirty="0">
                <a:latin typeface="Garamond" panose="02020404030301010803" pitchFamily="18" charset="0"/>
              </a:rPr>
              <a:t>Kitchen</a:t>
            </a:r>
          </a:p>
        </p:txBody>
      </p:sp>
      <p:sp>
        <p:nvSpPr>
          <p:cNvPr id="64" name="TextBox 63"/>
          <p:cNvSpPr txBox="1"/>
          <p:nvPr/>
        </p:nvSpPr>
        <p:spPr>
          <a:xfrm>
            <a:off x="9145854" y="4853407"/>
            <a:ext cx="1003886" cy="282385"/>
          </a:xfrm>
          <a:prstGeom prst="rect">
            <a:avLst/>
          </a:prstGeom>
          <a:noFill/>
          <a:ln w="28575">
            <a:solidFill>
              <a:srgbClr val="C00000"/>
            </a:solidFill>
          </a:ln>
        </p:spPr>
        <p:txBody>
          <a:bodyPr wrap="square" rtlCol="0">
            <a:spAutoFit/>
          </a:bodyPr>
          <a:lstStyle/>
          <a:p>
            <a:pPr algn="ctr"/>
            <a:r>
              <a:rPr lang="en-US" sz="1235" dirty="0">
                <a:latin typeface="Garamond" panose="02020404030301010803" pitchFamily="18" charset="0"/>
              </a:rPr>
              <a:t>Bathroom</a:t>
            </a:r>
          </a:p>
        </p:txBody>
      </p:sp>
      <p:sp>
        <p:nvSpPr>
          <p:cNvPr id="65" name="TextBox 64"/>
          <p:cNvSpPr txBox="1"/>
          <p:nvPr/>
        </p:nvSpPr>
        <p:spPr>
          <a:xfrm>
            <a:off x="9158448" y="5384345"/>
            <a:ext cx="1003886" cy="282385"/>
          </a:xfrm>
          <a:prstGeom prst="rect">
            <a:avLst/>
          </a:prstGeom>
          <a:noFill/>
          <a:ln w="28575">
            <a:solidFill>
              <a:srgbClr val="C00000"/>
            </a:solidFill>
          </a:ln>
        </p:spPr>
        <p:txBody>
          <a:bodyPr wrap="square" rtlCol="0">
            <a:spAutoFit/>
          </a:bodyPr>
          <a:lstStyle/>
          <a:p>
            <a:pPr algn="ctr"/>
            <a:r>
              <a:rPr lang="en-US" sz="1235" dirty="0">
                <a:latin typeface="Garamond" panose="02020404030301010803" pitchFamily="18" charset="0"/>
              </a:rPr>
              <a:t>Outdoor</a:t>
            </a:r>
          </a:p>
        </p:txBody>
      </p:sp>
      <p:cxnSp>
        <p:nvCxnSpPr>
          <p:cNvPr id="66" name="Straight Arrow Connector 65"/>
          <p:cNvCxnSpPr>
            <a:endCxn id="61" idx="1"/>
          </p:cNvCxnSpPr>
          <p:nvPr/>
        </p:nvCxnSpPr>
        <p:spPr bwMode="auto">
          <a:xfrm flipV="1">
            <a:off x="8817096" y="3374175"/>
            <a:ext cx="308853" cy="1135549"/>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7" name="Straight Arrow Connector 66"/>
          <p:cNvCxnSpPr>
            <a:endCxn id="62" idx="1"/>
          </p:cNvCxnSpPr>
          <p:nvPr/>
        </p:nvCxnSpPr>
        <p:spPr bwMode="auto">
          <a:xfrm flipV="1">
            <a:off x="8817096" y="3914393"/>
            <a:ext cx="308853" cy="59533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8" name="Straight Arrow Connector 67"/>
          <p:cNvCxnSpPr>
            <a:endCxn id="63" idx="1"/>
          </p:cNvCxnSpPr>
          <p:nvPr/>
        </p:nvCxnSpPr>
        <p:spPr bwMode="auto">
          <a:xfrm flipV="1">
            <a:off x="8817096" y="4484299"/>
            <a:ext cx="308853" cy="2542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9" name="Straight Arrow Connector 68"/>
          <p:cNvCxnSpPr>
            <a:endCxn id="64" idx="1"/>
          </p:cNvCxnSpPr>
          <p:nvPr/>
        </p:nvCxnSpPr>
        <p:spPr bwMode="auto">
          <a:xfrm>
            <a:off x="8817096" y="4509724"/>
            <a:ext cx="328758" cy="47946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0" name="Straight Arrow Connector 69"/>
          <p:cNvCxnSpPr>
            <a:endCxn id="65" idx="1"/>
          </p:cNvCxnSpPr>
          <p:nvPr/>
        </p:nvCxnSpPr>
        <p:spPr bwMode="auto">
          <a:xfrm>
            <a:off x="8817097" y="4509724"/>
            <a:ext cx="341351" cy="101040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6" name="TextBox 55">
            <a:extLst>
              <a:ext uri="{FF2B5EF4-FFF2-40B4-BE49-F238E27FC236}">
                <a16:creationId xmlns:a16="http://schemas.microsoft.com/office/drawing/2014/main" id="{EAD48975-CFA7-4C85-8667-EF1B28E5E6E8}"/>
              </a:ext>
            </a:extLst>
          </p:cNvPr>
          <p:cNvSpPr txBox="1"/>
          <p:nvPr/>
        </p:nvSpPr>
        <p:spPr>
          <a:xfrm>
            <a:off x="2964241" y="6529909"/>
            <a:ext cx="6099501" cy="246221"/>
          </a:xfrm>
          <a:prstGeom prst="rect">
            <a:avLst/>
          </a:prstGeom>
          <a:noFill/>
        </p:spPr>
        <p:txBody>
          <a:bodyPr wrap="square" rtlCol="0">
            <a:spAutoFit/>
          </a:bodyPr>
          <a:lstStyle/>
          <a:p>
            <a:pPr algn="ctr"/>
            <a:r>
              <a:rPr lang="en-US" sz="1000" dirty="0"/>
              <a:t>Slide credit: Param </a:t>
            </a:r>
            <a:r>
              <a:rPr lang="en-US" sz="1000" dirty="0" err="1"/>
              <a:t>Vir</a:t>
            </a:r>
            <a:r>
              <a:rPr lang="en-US" sz="1000" dirty="0"/>
              <a:t> Singh – Deep Learning</a:t>
            </a:r>
          </a:p>
        </p:txBody>
      </p:sp>
      <p:pic>
        <p:nvPicPr>
          <p:cNvPr id="58" name="Pictur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0608" y="3328714"/>
            <a:ext cx="2888090" cy="2242271"/>
          </a:xfrm>
          <a:prstGeom prst="rect">
            <a:avLst/>
          </a:prstGeom>
        </p:spPr>
      </p:pic>
      <p:cxnSp>
        <p:nvCxnSpPr>
          <p:cNvPr id="6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71"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123673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gc29bfa9761_0_10"/>
          <p:cNvSpPr txBox="1">
            <a:spLocks noGrp="1"/>
          </p:cNvSpPr>
          <p:nvPr>
            <p:ph type="subTitle" idx="1"/>
          </p:nvPr>
        </p:nvSpPr>
        <p:spPr>
          <a:xfrm>
            <a:off x="566055" y="1489164"/>
            <a:ext cx="11286309" cy="4998721"/>
          </a:xfrm>
          <a:prstGeom prst="rect">
            <a:avLst/>
          </a:prstGeom>
          <a:noFill/>
          <a:ln>
            <a:noFill/>
          </a:ln>
        </p:spPr>
        <p:txBody>
          <a:bodyPr spcFirstLastPara="1" wrap="square" lIns="91425" tIns="45700" rIns="91425" bIns="45700" anchor="t" anchorCtr="0">
            <a:noAutofit/>
          </a:bodyPr>
          <a:lstStyle/>
          <a:p>
            <a:pPr marL="0" indent="0" algn="l">
              <a:spcBef>
                <a:spcPts val="0"/>
              </a:spcBef>
              <a:buSzPct val="100000"/>
            </a:pPr>
            <a:r>
              <a:rPr lang="en-US" sz="2800" b="1" dirty="0" smtClean="0">
                <a:solidFill>
                  <a:schemeClr val="tx1"/>
                </a:solidFill>
              </a:rPr>
              <a:t>Deep learning (DL) algorithms:</a:t>
            </a:r>
          </a:p>
          <a:p>
            <a:pPr marL="0" indent="0" algn="l">
              <a:spcBef>
                <a:spcPts val="0"/>
              </a:spcBef>
              <a:buSzPct val="100000"/>
            </a:pPr>
            <a:endParaRPr lang="en-US" sz="2800" dirty="0">
              <a:solidFill>
                <a:schemeClr val="tx1"/>
              </a:solidFill>
            </a:endParaRPr>
          </a:p>
          <a:p>
            <a:pPr marL="0" indent="0" algn="l">
              <a:spcBef>
                <a:spcPts val="0"/>
              </a:spcBef>
              <a:buSzPct val="100000"/>
            </a:pPr>
            <a:r>
              <a:rPr lang="en-US" sz="2800" dirty="0" smtClean="0">
                <a:solidFill>
                  <a:schemeClr val="tx1"/>
                </a:solidFill>
              </a:rPr>
              <a:t>- Convolutional neural networks (CNN)</a:t>
            </a:r>
          </a:p>
          <a:p>
            <a:pPr marL="0" indent="0" algn="l">
              <a:spcBef>
                <a:spcPts val="0"/>
              </a:spcBef>
              <a:buSzPct val="100000"/>
            </a:pPr>
            <a:r>
              <a:rPr lang="en-US" sz="2800" dirty="0" smtClean="0">
                <a:solidFill>
                  <a:schemeClr val="tx1"/>
                </a:solidFill>
              </a:rPr>
              <a:t>- Recurrent neural networks (RNN)</a:t>
            </a:r>
          </a:p>
          <a:p>
            <a:pPr marL="0" indent="0" algn="l">
              <a:spcBef>
                <a:spcPts val="0"/>
              </a:spcBef>
              <a:buSzPct val="100000"/>
            </a:pPr>
            <a:r>
              <a:rPr lang="en-US" sz="2800" dirty="0" smtClean="0">
                <a:solidFill>
                  <a:schemeClr val="tx1"/>
                </a:solidFill>
              </a:rPr>
              <a:t>- Restricted Boltzmann Machines (RBM)</a:t>
            </a:r>
          </a:p>
          <a:p>
            <a:pPr marL="0" indent="0" algn="l">
              <a:spcBef>
                <a:spcPts val="0"/>
              </a:spcBef>
              <a:buSzPct val="100000"/>
            </a:pPr>
            <a:r>
              <a:rPr lang="en-US" sz="2800" dirty="0" smtClean="0">
                <a:solidFill>
                  <a:schemeClr val="tx1"/>
                </a:solidFill>
              </a:rPr>
              <a:t>- </a:t>
            </a:r>
            <a:r>
              <a:rPr lang="en-US" sz="2800" dirty="0" err="1" smtClean="0">
                <a:solidFill>
                  <a:schemeClr val="tx1"/>
                </a:solidFill>
              </a:rPr>
              <a:t>Autoencoder</a:t>
            </a:r>
            <a:r>
              <a:rPr lang="en-US" sz="2800" dirty="0" smtClean="0">
                <a:solidFill>
                  <a:schemeClr val="tx1"/>
                </a:solidFill>
              </a:rPr>
              <a:t> (AE)</a:t>
            </a:r>
          </a:p>
          <a:p>
            <a:pPr marL="0" indent="0" algn="l">
              <a:spcBef>
                <a:spcPts val="0"/>
              </a:spcBef>
              <a:buSzPct val="100000"/>
            </a:pPr>
            <a:r>
              <a:rPr lang="en-US" sz="2800" dirty="0" smtClean="0">
                <a:solidFill>
                  <a:schemeClr val="tx1"/>
                </a:solidFill>
              </a:rPr>
              <a:t>- Generative Adversarial Networks (GAN)</a:t>
            </a:r>
          </a:p>
          <a:p>
            <a:pPr marL="0" indent="0" algn="l">
              <a:spcBef>
                <a:spcPts val="0"/>
              </a:spcBef>
              <a:buSzPct val="100000"/>
            </a:pPr>
            <a:r>
              <a:rPr lang="en-US" sz="2800" dirty="0" smtClean="0">
                <a:solidFill>
                  <a:schemeClr val="tx1"/>
                </a:solidFill>
              </a:rPr>
              <a:t>- Long Short-Term Memory (LSTM)</a:t>
            </a:r>
          </a:p>
          <a:p>
            <a:pPr marL="0" indent="0" algn="l">
              <a:spcBef>
                <a:spcPts val="0"/>
              </a:spcBef>
              <a:buSzPct val="100000"/>
            </a:pPr>
            <a:r>
              <a:rPr lang="en-US" sz="2800" dirty="0" smtClean="0">
                <a:solidFill>
                  <a:schemeClr val="tx1"/>
                </a:solidFill>
              </a:rPr>
              <a:t>- Deep Belief Networks (DBN)</a:t>
            </a:r>
          </a:p>
        </p:txBody>
      </p:sp>
      <p:cxnSp>
        <p:nvCxnSpPr>
          <p:cNvPr id="4"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6"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7366813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gc29bfa9761_0_10"/>
          <p:cNvSpPr txBox="1">
            <a:spLocks noGrp="1"/>
          </p:cNvSpPr>
          <p:nvPr>
            <p:ph type="subTitle" idx="1"/>
          </p:nvPr>
        </p:nvSpPr>
        <p:spPr>
          <a:xfrm>
            <a:off x="538346" y="1415274"/>
            <a:ext cx="11286309" cy="3535418"/>
          </a:xfrm>
          <a:prstGeom prst="rect">
            <a:avLst/>
          </a:prstGeom>
          <a:noFill/>
          <a:ln>
            <a:noFill/>
          </a:ln>
        </p:spPr>
        <p:txBody>
          <a:bodyPr spcFirstLastPara="1" wrap="square" lIns="91425" tIns="45700" rIns="91425" bIns="45700" anchor="t" anchorCtr="0">
            <a:noAutofit/>
          </a:bodyPr>
          <a:lstStyle/>
          <a:p>
            <a:pPr marL="0" indent="0" algn="l">
              <a:spcBef>
                <a:spcPts val="0"/>
              </a:spcBef>
              <a:buSzPct val="100000"/>
            </a:pPr>
            <a:r>
              <a:rPr lang="en-US" sz="2800" b="1" dirty="0" smtClean="0">
                <a:solidFill>
                  <a:schemeClr val="tx1"/>
                </a:solidFill>
              </a:rPr>
              <a:t>Example: </a:t>
            </a:r>
            <a:r>
              <a:rPr lang="en-US" sz="2800" dirty="0" smtClean="0">
                <a:solidFill>
                  <a:schemeClr val="tx1"/>
                </a:solidFill>
              </a:rPr>
              <a:t>Implement convolutional neural networks (CNN) on the MNIST data set using </a:t>
            </a:r>
            <a:r>
              <a:rPr lang="en-US" sz="2800" dirty="0" err="1" smtClean="0">
                <a:solidFill>
                  <a:schemeClr val="tx1"/>
                </a:solidFill>
              </a:rPr>
              <a:t>Keras</a:t>
            </a:r>
            <a:r>
              <a:rPr lang="en-US" sz="2800" dirty="0" smtClean="0">
                <a:solidFill>
                  <a:schemeClr val="tx1"/>
                </a:solidFill>
              </a:rPr>
              <a:t> (from the </a:t>
            </a:r>
            <a:r>
              <a:rPr lang="en-US" sz="2800" dirty="0" err="1" smtClean="0">
                <a:solidFill>
                  <a:schemeClr val="tx1"/>
                </a:solidFill>
              </a:rPr>
              <a:t>Keras</a:t>
            </a:r>
            <a:r>
              <a:rPr lang="en-US" sz="2800" dirty="0" smtClean="0">
                <a:solidFill>
                  <a:schemeClr val="tx1"/>
                </a:solidFill>
              </a:rPr>
              <a:t> examples).</a:t>
            </a:r>
          </a:p>
          <a:p>
            <a:pPr marL="0" indent="0" algn="l">
              <a:spcBef>
                <a:spcPts val="0"/>
              </a:spcBef>
              <a:buSzPct val="100000"/>
            </a:pPr>
            <a:endParaRPr lang="en-US" sz="2800" dirty="0">
              <a:solidFill>
                <a:schemeClr val="tx1"/>
              </a:solidFill>
            </a:endParaRPr>
          </a:p>
        </p:txBody>
      </p:sp>
      <p:cxnSp>
        <p:nvCxnSpPr>
          <p:cNvPr id="4"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6"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pic>
        <p:nvPicPr>
          <p:cNvPr id="2" name="Picture 1"/>
          <p:cNvPicPr>
            <a:picLocks noChangeAspect="1"/>
          </p:cNvPicPr>
          <p:nvPr/>
        </p:nvPicPr>
        <p:blipFill>
          <a:blip r:embed="rId3"/>
          <a:stretch>
            <a:fillRect/>
          </a:stretch>
        </p:blipFill>
        <p:spPr>
          <a:xfrm>
            <a:off x="3686703" y="2327564"/>
            <a:ext cx="4089881" cy="3270682"/>
          </a:xfrm>
          <a:prstGeom prst="rect">
            <a:avLst/>
          </a:prstGeom>
        </p:spPr>
      </p:pic>
      <p:sp>
        <p:nvSpPr>
          <p:cNvPr id="3" name="TextBox 2"/>
          <p:cNvSpPr txBox="1"/>
          <p:nvPr/>
        </p:nvSpPr>
        <p:spPr>
          <a:xfrm>
            <a:off x="3094182" y="5781964"/>
            <a:ext cx="5495635" cy="400110"/>
          </a:xfrm>
          <a:prstGeom prst="rect">
            <a:avLst/>
          </a:prstGeom>
          <a:noFill/>
        </p:spPr>
        <p:txBody>
          <a:bodyPr wrap="square" rtlCol="0">
            <a:spAutoFit/>
          </a:bodyPr>
          <a:lstStyle/>
          <a:p>
            <a:r>
              <a:rPr lang="en-US" sz="2000" dirty="0" smtClean="0">
                <a:latin typeface="Calibri" panose="020F0502020204030204" pitchFamily="34" charset="0"/>
                <a:cs typeface="Calibri" panose="020F0502020204030204" pitchFamily="34" charset="0"/>
              </a:rPr>
              <a:t>Sample images (digits) from the MNIST data set.</a:t>
            </a:r>
            <a:endParaRPr lang="en-US" sz="2000" dirty="0">
              <a:latin typeface="Calibri" panose="020F0502020204030204" pitchFamily="34" charset="0"/>
              <a:cs typeface="Calibri" panose="020F0502020204030204" pitchFamily="34" charset="0"/>
            </a:endParaRPr>
          </a:p>
        </p:txBody>
      </p:sp>
      <p:sp>
        <p:nvSpPr>
          <p:cNvPr id="7" name="TextBox 6"/>
          <p:cNvSpPr txBox="1"/>
          <p:nvPr/>
        </p:nvSpPr>
        <p:spPr>
          <a:xfrm>
            <a:off x="2346035" y="6285341"/>
            <a:ext cx="7823201" cy="369332"/>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The MNIST database contains </a:t>
            </a:r>
            <a:r>
              <a:rPr lang="en-US" sz="1800" b="1" dirty="0">
                <a:latin typeface="Calibri" panose="020F0502020204030204" pitchFamily="34" charset="0"/>
                <a:cs typeface="Calibri" panose="020F0502020204030204" pitchFamily="34" charset="0"/>
              </a:rPr>
              <a:t>60,000</a:t>
            </a:r>
            <a:r>
              <a:rPr lang="en-US" sz="1800" dirty="0">
                <a:latin typeface="Calibri" panose="020F0502020204030204" pitchFamily="34" charset="0"/>
                <a:cs typeface="Calibri" panose="020F0502020204030204" pitchFamily="34" charset="0"/>
              </a:rPr>
              <a:t> training images and </a:t>
            </a:r>
            <a:r>
              <a:rPr lang="en-US" sz="1800" b="1" dirty="0">
                <a:latin typeface="Calibri" panose="020F0502020204030204" pitchFamily="34" charset="0"/>
                <a:cs typeface="Calibri" panose="020F0502020204030204" pitchFamily="34" charset="0"/>
              </a:rPr>
              <a:t>10,000</a:t>
            </a:r>
            <a:r>
              <a:rPr lang="en-US" sz="1800" dirty="0">
                <a:latin typeface="Calibri" panose="020F0502020204030204" pitchFamily="34" charset="0"/>
                <a:cs typeface="Calibri" panose="020F0502020204030204" pitchFamily="34" charset="0"/>
              </a:rPr>
              <a:t> testing </a:t>
            </a:r>
            <a:r>
              <a:rPr lang="en-US" sz="1800" dirty="0" smtClean="0">
                <a:latin typeface="Calibri" panose="020F0502020204030204" pitchFamily="34" charset="0"/>
                <a:cs typeface="Calibri" panose="020F0502020204030204" pitchFamily="34" charset="0"/>
              </a:rPr>
              <a:t>images.</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2085616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gc29bfa9761_0_10"/>
          <p:cNvSpPr txBox="1">
            <a:spLocks noGrp="1"/>
          </p:cNvSpPr>
          <p:nvPr>
            <p:ph type="subTitle" idx="1"/>
          </p:nvPr>
        </p:nvSpPr>
        <p:spPr>
          <a:xfrm>
            <a:off x="566055" y="1489165"/>
            <a:ext cx="11286309" cy="3535418"/>
          </a:xfrm>
          <a:prstGeom prst="rect">
            <a:avLst/>
          </a:prstGeom>
          <a:noFill/>
          <a:ln>
            <a:noFill/>
          </a:ln>
        </p:spPr>
        <p:txBody>
          <a:bodyPr spcFirstLastPara="1" wrap="square" lIns="91425" tIns="45700" rIns="91425" bIns="45700" anchor="t" anchorCtr="0">
            <a:noAutofit/>
          </a:bodyPr>
          <a:lstStyle/>
          <a:p>
            <a:pPr marL="0" indent="0" algn="l">
              <a:spcBef>
                <a:spcPts val="0"/>
              </a:spcBef>
              <a:buSzPct val="100000"/>
            </a:pPr>
            <a:r>
              <a:rPr lang="en-US" sz="2800" dirty="0" smtClean="0">
                <a:solidFill>
                  <a:schemeClr val="tx1"/>
                </a:solidFill>
              </a:rPr>
              <a:t>(Cont.):</a:t>
            </a:r>
            <a:r>
              <a:rPr lang="en-US" sz="2800" b="1" dirty="0" smtClean="0">
                <a:solidFill>
                  <a:schemeClr val="tx1"/>
                </a:solidFill>
              </a:rPr>
              <a:t> </a:t>
            </a:r>
            <a:endParaRPr lang="en-US" sz="2800" dirty="0" smtClean="0">
              <a:solidFill>
                <a:schemeClr val="tx1"/>
              </a:solidFill>
            </a:endParaRPr>
          </a:p>
          <a:p>
            <a:pPr marL="0" indent="0" algn="l">
              <a:spcBef>
                <a:spcPts val="0"/>
              </a:spcBef>
              <a:buSzPct val="100000"/>
            </a:pPr>
            <a:endParaRPr lang="en-US" sz="2800" dirty="0">
              <a:solidFill>
                <a:schemeClr val="tx1"/>
              </a:solidFill>
            </a:endParaRPr>
          </a:p>
        </p:txBody>
      </p:sp>
      <p:cxnSp>
        <p:nvCxnSpPr>
          <p:cNvPr id="4"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6"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pic>
        <p:nvPicPr>
          <p:cNvPr id="2" name="Picture 1"/>
          <p:cNvPicPr>
            <a:picLocks noChangeAspect="1"/>
          </p:cNvPicPr>
          <p:nvPr/>
        </p:nvPicPr>
        <p:blipFill>
          <a:blip r:embed="rId3"/>
          <a:stretch>
            <a:fillRect/>
          </a:stretch>
        </p:blipFill>
        <p:spPr>
          <a:xfrm>
            <a:off x="2105891" y="1271444"/>
            <a:ext cx="8238836" cy="1157720"/>
          </a:xfrm>
          <a:prstGeom prst="rect">
            <a:avLst/>
          </a:prstGeom>
        </p:spPr>
      </p:pic>
      <p:pic>
        <p:nvPicPr>
          <p:cNvPr id="3" name="Picture 2"/>
          <p:cNvPicPr>
            <a:picLocks noChangeAspect="1"/>
          </p:cNvPicPr>
          <p:nvPr/>
        </p:nvPicPr>
        <p:blipFill>
          <a:blip r:embed="rId4"/>
          <a:stretch>
            <a:fillRect/>
          </a:stretch>
        </p:blipFill>
        <p:spPr>
          <a:xfrm>
            <a:off x="2104879" y="2607396"/>
            <a:ext cx="8296275" cy="3933825"/>
          </a:xfrm>
          <a:prstGeom prst="rect">
            <a:avLst/>
          </a:prstGeom>
        </p:spPr>
      </p:pic>
    </p:spTree>
    <p:extLst>
      <p:ext uri="{BB962C8B-B14F-4D97-AF65-F5344CB8AC3E}">
        <p14:creationId xmlns:p14="http://schemas.microsoft.com/office/powerpoint/2010/main" val="42457324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gc29bfa9761_0_10"/>
          <p:cNvSpPr txBox="1">
            <a:spLocks noGrp="1"/>
          </p:cNvSpPr>
          <p:nvPr>
            <p:ph type="subTitle" idx="1"/>
          </p:nvPr>
        </p:nvSpPr>
        <p:spPr>
          <a:xfrm>
            <a:off x="566055" y="1489165"/>
            <a:ext cx="11286309" cy="3535418"/>
          </a:xfrm>
          <a:prstGeom prst="rect">
            <a:avLst/>
          </a:prstGeom>
          <a:noFill/>
          <a:ln>
            <a:noFill/>
          </a:ln>
        </p:spPr>
        <p:txBody>
          <a:bodyPr spcFirstLastPara="1" wrap="square" lIns="91425" tIns="45700" rIns="91425" bIns="45700" anchor="t" anchorCtr="0">
            <a:noAutofit/>
          </a:bodyPr>
          <a:lstStyle/>
          <a:p>
            <a:pPr marL="0" indent="0" algn="l">
              <a:spcBef>
                <a:spcPts val="0"/>
              </a:spcBef>
              <a:buSzPct val="100000"/>
            </a:pPr>
            <a:r>
              <a:rPr lang="en-US" sz="2800" dirty="0">
                <a:solidFill>
                  <a:schemeClr val="tx1"/>
                </a:solidFill>
              </a:rPr>
              <a:t>(Cont</a:t>
            </a:r>
            <a:r>
              <a:rPr lang="en-US" sz="2800" dirty="0" smtClean="0">
                <a:solidFill>
                  <a:schemeClr val="tx1"/>
                </a:solidFill>
              </a:rPr>
              <a:t>.) Output:</a:t>
            </a:r>
            <a:endParaRPr lang="en-US" sz="2800" dirty="0">
              <a:solidFill>
                <a:schemeClr val="tx1"/>
              </a:solidFill>
            </a:endParaRPr>
          </a:p>
        </p:txBody>
      </p:sp>
      <p:cxnSp>
        <p:nvCxnSpPr>
          <p:cNvPr id="4"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6"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pic>
        <p:nvPicPr>
          <p:cNvPr id="2" name="Picture 1"/>
          <p:cNvPicPr>
            <a:picLocks noChangeAspect="1"/>
          </p:cNvPicPr>
          <p:nvPr/>
        </p:nvPicPr>
        <p:blipFill>
          <a:blip r:embed="rId3"/>
          <a:stretch>
            <a:fillRect/>
          </a:stretch>
        </p:blipFill>
        <p:spPr>
          <a:xfrm>
            <a:off x="1246621" y="2157557"/>
            <a:ext cx="8553450" cy="1619250"/>
          </a:xfrm>
          <a:prstGeom prst="rect">
            <a:avLst/>
          </a:prstGeom>
        </p:spPr>
      </p:pic>
    </p:spTree>
    <p:extLst>
      <p:ext uri="{BB962C8B-B14F-4D97-AF65-F5344CB8AC3E}">
        <p14:creationId xmlns:p14="http://schemas.microsoft.com/office/powerpoint/2010/main" val="9821666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type="body" sz="half" idx="4294967295"/>
          </p:nvPr>
        </p:nvSpPr>
        <p:spPr>
          <a:xfrm>
            <a:off x="215537" y="1641566"/>
            <a:ext cx="8534400" cy="762000"/>
          </a:xfrm>
          <a:noFill/>
          <a:ln>
            <a:noFill/>
          </a:ln>
        </p:spPr>
        <p:txBody>
          <a:bodyPr spcFirstLastPara="1" wrap="square" lIns="91425" tIns="45700" rIns="91425" bIns="45700" anchor="t" anchorCtr="0">
            <a:noAutofit/>
          </a:bodyPr>
          <a:lstStyle/>
          <a:p>
            <a:pPr>
              <a:lnSpc>
                <a:spcPct val="100000"/>
              </a:lnSpc>
              <a:spcBef>
                <a:spcPts val="0"/>
              </a:spcBef>
              <a:buClr>
                <a:srgbClr val="000000"/>
              </a:buClr>
              <a:buSzPct val="100000"/>
            </a:pPr>
            <a:r>
              <a:rPr lang="en-US" altLang="en-US" sz="2400" dirty="0">
                <a:solidFill>
                  <a:schemeClr val="tx1"/>
                </a:solidFill>
                <a:latin typeface="Calibri" panose="020F0502020204030204" pitchFamily="34" charset="0"/>
                <a:ea typeface="Arial"/>
                <a:cs typeface="Calibri" panose="020F0502020204030204" pitchFamily="34" charset="0"/>
              </a:rPr>
              <a:t>Which one is better? </a:t>
            </a:r>
            <a:endParaRPr lang="en-US" altLang="en-US" sz="2400" dirty="0" smtClean="0">
              <a:solidFill>
                <a:schemeClr val="tx1"/>
              </a:solidFill>
              <a:latin typeface="Calibri" panose="020F0502020204030204" pitchFamily="34" charset="0"/>
              <a:ea typeface="Arial"/>
              <a:cs typeface="Calibri" panose="020F0502020204030204" pitchFamily="34" charset="0"/>
            </a:endParaRPr>
          </a:p>
          <a:p>
            <a:pPr marL="50800" indent="0">
              <a:lnSpc>
                <a:spcPct val="100000"/>
              </a:lnSpc>
              <a:spcBef>
                <a:spcPts val="0"/>
              </a:spcBef>
              <a:buClr>
                <a:srgbClr val="000000"/>
              </a:buClr>
              <a:buSzPct val="100000"/>
              <a:buNone/>
            </a:pPr>
            <a:r>
              <a:rPr lang="en-US" altLang="en-US" sz="2400" dirty="0" smtClean="0">
                <a:solidFill>
                  <a:schemeClr val="tx1"/>
                </a:solidFill>
                <a:latin typeface="Calibri" panose="020F0502020204030204" pitchFamily="34" charset="0"/>
                <a:ea typeface="Arial"/>
                <a:cs typeface="Calibri" panose="020F0502020204030204" pitchFamily="34" charset="0"/>
              </a:rPr>
              <a:t>      B1 </a:t>
            </a:r>
            <a:r>
              <a:rPr lang="en-US" altLang="en-US" sz="2400" dirty="0">
                <a:solidFill>
                  <a:schemeClr val="tx1"/>
                </a:solidFill>
                <a:latin typeface="Calibri" panose="020F0502020204030204" pitchFamily="34" charset="0"/>
                <a:ea typeface="Arial"/>
                <a:cs typeface="Calibri" panose="020F0502020204030204" pitchFamily="34" charset="0"/>
              </a:rPr>
              <a:t>or B2</a:t>
            </a:r>
            <a:r>
              <a:rPr lang="en-US" altLang="en-US" sz="2400" dirty="0" smtClean="0">
                <a:solidFill>
                  <a:schemeClr val="tx1"/>
                </a:solidFill>
                <a:latin typeface="Calibri" panose="020F0502020204030204" pitchFamily="34" charset="0"/>
                <a:ea typeface="Arial"/>
                <a:cs typeface="Calibri" panose="020F0502020204030204" pitchFamily="34" charset="0"/>
              </a:rPr>
              <a:t>?</a:t>
            </a:r>
          </a:p>
          <a:p>
            <a:pPr marL="50800" indent="0">
              <a:lnSpc>
                <a:spcPct val="100000"/>
              </a:lnSpc>
              <a:spcBef>
                <a:spcPts val="0"/>
              </a:spcBef>
              <a:buClr>
                <a:srgbClr val="000000"/>
              </a:buClr>
              <a:buSzPct val="100000"/>
              <a:buNone/>
            </a:pPr>
            <a:endParaRPr lang="en-US" altLang="en-US" sz="2400" dirty="0">
              <a:solidFill>
                <a:schemeClr val="tx1"/>
              </a:solidFill>
              <a:latin typeface="Calibri" panose="020F0502020204030204" pitchFamily="34" charset="0"/>
              <a:ea typeface="Arial"/>
              <a:cs typeface="Calibri" panose="020F0502020204030204" pitchFamily="34" charset="0"/>
            </a:endParaRPr>
          </a:p>
          <a:p>
            <a:pPr>
              <a:lnSpc>
                <a:spcPct val="100000"/>
              </a:lnSpc>
              <a:spcBef>
                <a:spcPts val="0"/>
              </a:spcBef>
              <a:buClr>
                <a:srgbClr val="000000"/>
              </a:buClr>
              <a:buSzPct val="100000"/>
            </a:pPr>
            <a:r>
              <a:rPr lang="en-US" altLang="en-US" sz="2400" dirty="0">
                <a:solidFill>
                  <a:schemeClr val="tx1"/>
                </a:solidFill>
                <a:latin typeface="Calibri" panose="020F0502020204030204" pitchFamily="34" charset="0"/>
                <a:ea typeface="Arial"/>
                <a:cs typeface="Calibri" panose="020F0502020204030204" pitchFamily="34" charset="0"/>
              </a:rPr>
              <a:t>How do you define better?</a:t>
            </a:r>
          </a:p>
        </p:txBody>
      </p:sp>
      <p:graphicFrame>
        <p:nvGraphicFramePr>
          <p:cNvPr id="10243" name="Object 2"/>
          <p:cNvGraphicFramePr>
            <a:graphicFrameLocks noGrp="1" noChangeAspect="1"/>
          </p:cNvGraphicFramePr>
          <p:nvPr>
            <p:ph sz="half" idx="4294967295"/>
            <p:extLst>
              <p:ext uri="{D42A27DB-BD31-4B8C-83A1-F6EECF244321}">
                <p14:modId xmlns:p14="http://schemas.microsoft.com/office/powerpoint/2010/main" val="2644877650"/>
              </p:ext>
            </p:extLst>
          </p:nvPr>
        </p:nvGraphicFramePr>
        <p:xfrm>
          <a:off x="4478383" y="1517605"/>
          <a:ext cx="4876800" cy="4602162"/>
        </p:xfrm>
        <a:graphic>
          <a:graphicData uri="http://schemas.openxmlformats.org/presentationml/2006/ole">
            <mc:AlternateContent xmlns:mc="http://schemas.openxmlformats.org/markup-compatibility/2006">
              <mc:Choice xmlns:v="urn:schemas-microsoft-com:vml" Requires="v">
                <p:oleObj spid="_x0000_s11306" name="Visio" r:id="rId3" imgW="7442200" imgH="7023100" progId="Visio.Drawing.6">
                  <p:embed/>
                </p:oleObj>
              </mc:Choice>
              <mc:Fallback>
                <p:oleObj name="Visio" r:id="rId3" imgW="7442200" imgH="7023100" progId="Visio.Drawing.6">
                  <p:embed/>
                  <p:pic>
                    <p:nvPicPr>
                      <p:cNvPr id="1024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8383" y="1517605"/>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6" name="Google Shape;91;p1"/>
          <p:cNvCxnSpPr/>
          <p:nvPr/>
        </p:nvCxnSpPr>
        <p:spPr>
          <a:xfrm>
            <a:off x="764821" y="1165345"/>
            <a:ext cx="11008132" cy="8533"/>
          </a:xfrm>
          <a:prstGeom prst="straightConnector1">
            <a:avLst/>
          </a:prstGeom>
          <a:noFill/>
          <a:ln w="9525" cap="flat" cmpd="sng">
            <a:solidFill>
              <a:srgbClr val="0000FF"/>
            </a:solidFill>
            <a:prstDash val="solid"/>
            <a:round/>
            <a:headEnd type="none" w="med" len="med"/>
            <a:tailEnd type="none" w="med" len="med"/>
          </a:ln>
        </p:spPr>
      </p:cxnSp>
      <p:sp>
        <p:nvSpPr>
          <p:cNvPr id="7" name="Google Shape;96;gc29bfa9761_0_10"/>
          <p:cNvSpPr txBox="1">
            <a:spLocks/>
          </p:cNvSpPr>
          <p:nvPr/>
        </p:nvSpPr>
        <p:spPr>
          <a:xfrm>
            <a:off x="982698" y="252547"/>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8267809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gc29bfa9761_0_10"/>
          <p:cNvSpPr txBox="1">
            <a:spLocks noGrp="1"/>
          </p:cNvSpPr>
          <p:nvPr>
            <p:ph type="subTitle" idx="1"/>
          </p:nvPr>
        </p:nvSpPr>
        <p:spPr>
          <a:xfrm>
            <a:off x="566055" y="1489165"/>
            <a:ext cx="11286309" cy="3535418"/>
          </a:xfrm>
          <a:prstGeom prst="rect">
            <a:avLst/>
          </a:prstGeom>
          <a:noFill/>
          <a:ln>
            <a:noFill/>
          </a:ln>
        </p:spPr>
        <p:txBody>
          <a:bodyPr spcFirstLastPara="1" wrap="square" lIns="91425" tIns="45700" rIns="91425" bIns="45700" anchor="t" anchorCtr="0">
            <a:noAutofit/>
          </a:bodyPr>
          <a:lstStyle/>
          <a:p>
            <a:pPr marL="0" indent="0" algn="l">
              <a:spcBef>
                <a:spcPts val="0"/>
              </a:spcBef>
              <a:buSzPct val="100000"/>
            </a:pPr>
            <a:r>
              <a:rPr lang="en-US" sz="2800" dirty="0">
                <a:solidFill>
                  <a:schemeClr val="tx1"/>
                </a:solidFill>
              </a:rPr>
              <a:t>(Cont</a:t>
            </a:r>
            <a:r>
              <a:rPr lang="en-US" sz="2800" dirty="0" smtClean="0">
                <a:solidFill>
                  <a:schemeClr val="tx1"/>
                </a:solidFill>
              </a:rPr>
              <a:t>.):</a:t>
            </a:r>
            <a:endParaRPr lang="en-US" sz="2800" dirty="0">
              <a:solidFill>
                <a:schemeClr val="tx1"/>
              </a:solidFill>
            </a:endParaRPr>
          </a:p>
        </p:txBody>
      </p:sp>
      <p:cxnSp>
        <p:nvCxnSpPr>
          <p:cNvPr id="4"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6"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pic>
        <p:nvPicPr>
          <p:cNvPr id="3" name="Picture 2"/>
          <p:cNvPicPr>
            <a:picLocks noChangeAspect="1"/>
          </p:cNvPicPr>
          <p:nvPr/>
        </p:nvPicPr>
        <p:blipFill>
          <a:blip r:embed="rId3"/>
          <a:stretch>
            <a:fillRect/>
          </a:stretch>
        </p:blipFill>
        <p:spPr>
          <a:xfrm>
            <a:off x="1905000" y="1870796"/>
            <a:ext cx="8991600" cy="3781425"/>
          </a:xfrm>
          <a:prstGeom prst="rect">
            <a:avLst/>
          </a:prstGeom>
        </p:spPr>
      </p:pic>
    </p:spTree>
    <p:extLst>
      <p:ext uri="{BB962C8B-B14F-4D97-AF65-F5344CB8AC3E}">
        <p14:creationId xmlns:p14="http://schemas.microsoft.com/office/powerpoint/2010/main" val="219640362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gc29bfa9761_0_10"/>
          <p:cNvSpPr txBox="1">
            <a:spLocks noGrp="1"/>
          </p:cNvSpPr>
          <p:nvPr>
            <p:ph type="subTitle" idx="1"/>
          </p:nvPr>
        </p:nvSpPr>
        <p:spPr>
          <a:xfrm>
            <a:off x="566055" y="1489165"/>
            <a:ext cx="11286309" cy="3535418"/>
          </a:xfrm>
          <a:prstGeom prst="rect">
            <a:avLst/>
          </a:prstGeom>
          <a:noFill/>
          <a:ln>
            <a:noFill/>
          </a:ln>
        </p:spPr>
        <p:txBody>
          <a:bodyPr spcFirstLastPara="1" wrap="square" lIns="91425" tIns="45700" rIns="91425" bIns="45700" anchor="t" anchorCtr="0">
            <a:noAutofit/>
          </a:bodyPr>
          <a:lstStyle/>
          <a:p>
            <a:pPr marL="0" indent="0" algn="l">
              <a:spcBef>
                <a:spcPts val="0"/>
              </a:spcBef>
              <a:buSzPct val="100000"/>
            </a:pPr>
            <a:r>
              <a:rPr lang="en-US" sz="2800" dirty="0">
                <a:solidFill>
                  <a:schemeClr val="tx1"/>
                </a:solidFill>
              </a:rPr>
              <a:t>(Cont</a:t>
            </a:r>
            <a:r>
              <a:rPr lang="en-US" sz="2800" dirty="0" smtClean="0">
                <a:solidFill>
                  <a:schemeClr val="tx1"/>
                </a:solidFill>
              </a:rPr>
              <a:t>.) Output:</a:t>
            </a:r>
            <a:endParaRPr lang="en-US" sz="2800" dirty="0">
              <a:solidFill>
                <a:schemeClr val="tx1"/>
              </a:solidFill>
            </a:endParaRPr>
          </a:p>
        </p:txBody>
      </p:sp>
      <p:cxnSp>
        <p:nvCxnSpPr>
          <p:cNvPr id="4"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6"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pic>
        <p:nvPicPr>
          <p:cNvPr id="2" name="Picture 1"/>
          <p:cNvPicPr>
            <a:picLocks noChangeAspect="1"/>
          </p:cNvPicPr>
          <p:nvPr/>
        </p:nvPicPr>
        <p:blipFill>
          <a:blip r:embed="rId3"/>
          <a:stretch>
            <a:fillRect/>
          </a:stretch>
        </p:blipFill>
        <p:spPr>
          <a:xfrm>
            <a:off x="3108758" y="1517794"/>
            <a:ext cx="6657975" cy="5133975"/>
          </a:xfrm>
          <a:prstGeom prst="rect">
            <a:avLst/>
          </a:prstGeom>
        </p:spPr>
      </p:pic>
    </p:spTree>
    <p:extLst>
      <p:ext uri="{BB962C8B-B14F-4D97-AF65-F5344CB8AC3E}">
        <p14:creationId xmlns:p14="http://schemas.microsoft.com/office/powerpoint/2010/main" val="220831971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gc29bfa9761_0_10"/>
          <p:cNvSpPr txBox="1">
            <a:spLocks noGrp="1"/>
          </p:cNvSpPr>
          <p:nvPr>
            <p:ph type="subTitle" idx="1"/>
          </p:nvPr>
        </p:nvSpPr>
        <p:spPr>
          <a:xfrm>
            <a:off x="566055" y="1489165"/>
            <a:ext cx="11286309" cy="3535418"/>
          </a:xfrm>
          <a:prstGeom prst="rect">
            <a:avLst/>
          </a:prstGeom>
          <a:noFill/>
          <a:ln>
            <a:noFill/>
          </a:ln>
        </p:spPr>
        <p:txBody>
          <a:bodyPr spcFirstLastPara="1" wrap="square" lIns="91425" tIns="45700" rIns="91425" bIns="45700" anchor="t" anchorCtr="0">
            <a:noAutofit/>
          </a:bodyPr>
          <a:lstStyle/>
          <a:p>
            <a:pPr marL="0" indent="0" algn="l">
              <a:spcBef>
                <a:spcPts val="0"/>
              </a:spcBef>
              <a:buSzPct val="100000"/>
            </a:pPr>
            <a:r>
              <a:rPr lang="en-US" sz="2800" dirty="0">
                <a:solidFill>
                  <a:schemeClr val="tx1"/>
                </a:solidFill>
              </a:rPr>
              <a:t>(Cont</a:t>
            </a:r>
            <a:r>
              <a:rPr lang="en-US" sz="2800" dirty="0" smtClean="0">
                <a:solidFill>
                  <a:schemeClr val="tx1"/>
                </a:solidFill>
              </a:rPr>
              <a:t>.):</a:t>
            </a:r>
            <a:endParaRPr lang="en-US" sz="2800" dirty="0">
              <a:solidFill>
                <a:schemeClr val="tx1"/>
              </a:solidFill>
            </a:endParaRPr>
          </a:p>
        </p:txBody>
      </p:sp>
      <p:cxnSp>
        <p:nvCxnSpPr>
          <p:cNvPr id="4"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6"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pic>
        <p:nvPicPr>
          <p:cNvPr id="3" name="Picture 2"/>
          <p:cNvPicPr>
            <a:picLocks noChangeAspect="1"/>
          </p:cNvPicPr>
          <p:nvPr/>
        </p:nvPicPr>
        <p:blipFill>
          <a:blip r:embed="rId3"/>
          <a:stretch>
            <a:fillRect/>
          </a:stretch>
        </p:blipFill>
        <p:spPr>
          <a:xfrm>
            <a:off x="1908030" y="1913082"/>
            <a:ext cx="8486775" cy="1905000"/>
          </a:xfrm>
          <a:prstGeom prst="rect">
            <a:avLst/>
          </a:prstGeom>
        </p:spPr>
      </p:pic>
    </p:spTree>
    <p:extLst>
      <p:ext uri="{BB962C8B-B14F-4D97-AF65-F5344CB8AC3E}">
        <p14:creationId xmlns:p14="http://schemas.microsoft.com/office/powerpoint/2010/main" val="95942738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gc29bfa9761_0_10"/>
          <p:cNvSpPr txBox="1">
            <a:spLocks noGrp="1"/>
          </p:cNvSpPr>
          <p:nvPr>
            <p:ph type="subTitle" idx="1"/>
          </p:nvPr>
        </p:nvSpPr>
        <p:spPr>
          <a:xfrm>
            <a:off x="566055" y="1489165"/>
            <a:ext cx="11286309" cy="3535418"/>
          </a:xfrm>
          <a:prstGeom prst="rect">
            <a:avLst/>
          </a:prstGeom>
          <a:noFill/>
          <a:ln>
            <a:noFill/>
          </a:ln>
        </p:spPr>
        <p:txBody>
          <a:bodyPr spcFirstLastPara="1" wrap="square" lIns="91425" tIns="45700" rIns="91425" bIns="45700" anchor="t" anchorCtr="0">
            <a:noAutofit/>
          </a:bodyPr>
          <a:lstStyle/>
          <a:p>
            <a:pPr marL="0" indent="0" algn="l">
              <a:spcBef>
                <a:spcPts val="0"/>
              </a:spcBef>
              <a:buSzPct val="100000"/>
            </a:pPr>
            <a:r>
              <a:rPr lang="en-US" sz="2800" dirty="0">
                <a:solidFill>
                  <a:schemeClr val="tx1"/>
                </a:solidFill>
              </a:rPr>
              <a:t>(Cont</a:t>
            </a:r>
            <a:r>
              <a:rPr lang="en-US" sz="2800" dirty="0" smtClean="0">
                <a:solidFill>
                  <a:schemeClr val="tx1"/>
                </a:solidFill>
              </a:rPr>
              <a:t>.) Output:</a:t>
            </a:r>
            <a:endParaRPr lang="en-US" sz="2800" dirty="0">
              <a:solidFill>
                <a:schemeClr val="tx1"/>
              </a:solidFill>
            </a:endParaRPr>
          </a:p>
        </p:txBody>
      </p:sp>
      <p:cxnSp>
        <p:nvCxnSpPr>
          <p:cNvPr id="4"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6"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pic>
        <p:nvPicPr>
          <p:cNvPr id="2" name="Picture 1"/>
          <p:cNvPicPr>
            <a:picLocks noChangeAspect="1"/>
          </p:cNvPicPr>
          <p:nvPr/>
        </p:nvPicPr>
        <p:blipFill>
          <a:blip r:embed="rId3"/>
          <a:stretch>
            <a:fillRect/>
          </a:stretch>
        </p:blipFill>
        <p:spPr>
          <a:xfrm>
            <a:off x="3072665" y="1533235"/>
            <a:ext cx="8629807" cy="4922983"/>
          </a:xfrm>
          <a:prstGeom prst="rect">
            <a:avLst/>
          </a:prstGeom>
        </p:spPr>
      </p:pic>
    </p:spTree>
    <p:extLst>
      <p:ext uri="{BB962C8B-B14F-4D97-AF65-F5344CB8AC3E}">
        <p14:creationId xmlns:p14="http://schemas.microsoft.com/office/powerpoint/2010/main" val="312277705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gc29bfa9761_0_10"/>
          <p:cNvSpPr txBox="1">
            <a:spLocks noGrp="1"/>
          </p:cNvSpPr>
          <p:nvPr>
            <p:ph type="subTitle" idx="1"/>
          </p:nvPr>
        </p:nvSpPr>
        <p:spPr>
          <a:xfrm>
            <a:off x="566055" y="1489165"/>
            <a:ext cx="11286309" cy="3535418"/>
          </a:xfrm>
          <a:prstGeom prst="rect">
            <a:avLst/>
          </a:prstGeom>
          <a:noFill/>
          <a:ln>
            <a:noFill/>
          </a:ln>
        </p:spPr>
        <p:txBody>
          <a:bodyPr spcFirstLastPara="1" wrap="square" lIns="91425" tIns="45700" rIns="91425" bIns="45700" anchor="t" anchorCtr="0">
            <a:noAutofit/>
          </a:bodyPr>
          <a:lstStyle/>
          <a:p>
            <a:pPr marL="0" indent="0" algn="l">
              <a:spcBef>
                <a:spcPts val="0"/>
              </a:spcBef>
              <a:buSzPct val="100000"/>
            </a:pPr>
            <a:r>
              <a:rPr lang="en-US" sz="2800" dirty="0">
                <a:solidFill>
                  <a:schemeClr val="tx1"/>
                </a:solidFill>
              </a:rPr>
              <a:t>(Cont</a:t>
            </a:r>
            <a:r>
              <a:rPr lang="en-US" sz="2800" dirty="0" smtClean="0">
                <a:solidFill>
                  <a:schemeClr val="tx1"/>
                </a:solidFill>
              </a:rPr>
              <a:t>.):</a:t>
            </a:r>
            <a:endParaRPr lang="en-US" sz="2800" dirty="0">
              <a:solidFill>
                <a:schemeClr val="tx1"/>
              </a:solidFill>
            </a:endParaRPr>
          </a:p>
        </p:txBody>
      </p:sp>
      <p:cxnSp>
        <p:nvCxnSpPr>
          <p:cNvPr id="4"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6" name="Google Shape;96;gc29bfa9761_0_10"/>
          <p:cNvSpPr txBox="1">
            <a:spLocks/>
          </p:cNvSpPr>
          <p:nvPr/>
        </p:nvSpPr>
        <p:spPr>
          <a:xfrm>
            <a:off x="982698" y="304799"/>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pic>
        <p:nvPicPr>
          <p:cNvPr id="3" name="Picture 2"/>
          <p:cNvPicPr>
            <a:picLocks noChangeAspect="1"/>
          </p:cNvPicPr>
          <p:nvPr/>
        </p:nvPicPr>
        <p:blipFill>
          <a:blip r:embed="rId3"/>
          <a:stretch>
            <a:fillRect/>
          </a:stretch>
        </p:blipFill>
        <p:spPr>
          <a:xfrm>
            <a:off x="1068466" y="2189020"/>
            <a:ext cx="10920911" cy="1750146"/>
          </a:xfrm>
          <a:prstGeom prst="rect">
            <a:avLst/>
          </a:prstGeom>
        </p:spPr>
      </p:pic>
      <p:sp>
        <p:nvSpPr>
          <p:cNvPr id="5" name="TextBox 4"/>
          <p:cNvSpPr txBox="1"/>
          <p:nvPr/>
        </p:nvSpPr>
        <p:spPr>
          <a:xfrm>
            <a:off x="5310910" y="3417454"/>
            <a:ext cx="1385455" cy="369332"/>
          </a:xfrm>
          <a:prstGeom prst="rect">
            <a:avLst/>
          </a:prstGeom>
          <a:noFill/>
        </p:spPr>
        <p:txBody>
          <a:bodyPr wrap="square" rtlCol="0">
            <a:spAutoFit/>
          </a:bodyPr>
          <a:lstStyle/>
          <a:p>
            <a:r>
              <a:rPr lang="en-US" sz="1800" dirty="0" smtClean="0">
                <a:solidFill>
                  <a:srgbClr val="FF0000"/>
                </a:solidFill>
                <a:latin typeface="Calibri" panose="020F0502020204030204" pitchFamily="34" charset="0"/>
                <a:cs typeface="Calibri" panose="020F0502020204030204" pitchFamily="34" charset="0"/>
              </a:rPr>
              <a:t>Output</a:t>
            </a:r>
            <a:endParaRPr lang="en-US" sz="1800" dirty="0">
              <a:solidFill>
                <a:srgbClr val="FF0000"/>
              </a:solidFill>
              <a:latin typeface="Calibri" panose="020F0502020204030204" pitchFamily="34" charset="0"/>
              <a:cs typeface="Calibri" panose="020F0502020204030204" pitchFamily="34" charset="0"/>
            </a:endParaRPr>
          </a:p>
        </p:txBody>
      </p:sp>
      <p:sp>
        <p:nvSpPr>
          <p:cNvPr id="7" name="Right Arrow 6"/>
          <p:cNvSpPr/>
          <p:nvPr/>
        </p:nvSpPr>
        <p:spPr>
          <a:xfrm>
            <a:off x="4655130" y="3491346"/>
            <a:ext cx="304800" cy="1939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08263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gc29bfa9761_0_10"/>
          <p:cNvSpPr txBox="1">
            <a:spLocks noGrp="1"/>
          </p:cNvSpPr>
          <p:nvPr>
            <p:ph type="subTitle" idx="1"/>
          </p:nvPr>
        </p:nvSpPr>
        <p:spPr>
          <a:xfrm>
            <a:off x="566055" y="1489164"/>
            <a:ext cx="11286309" cy="4998721"/>
          </a:xfrm>
          <a:prstGeom prst="rect">
            <a:avLst/>
          </a:prstGeom>
          <a:noFill/>
          <a:ln>
            <a:noFill/>
          </a:ln>
        </p:spPr>
        <p:txBody>
          <a:bodyPr spcFirstLastPara="1" wrap="square" lIns="91425" tIns="45700" rIns="91425" bIns="45700" anchor="t" anchorCtr="0">
            <a:noAutofit/>
          </a:bodyPr>
          <a:lstStyle/>
          <a:p>
            <a:pPr marL="0" indent="0" algn="l">
              <a:spcBef>
                <a:spcPts val="0"/>
              </a:spcBef>
              <a:buSzPct val="100000"/>
            </a:pPr>
            <a:r>
              <a:rPr lang="en-PH" altLang="en-US" sz="2800" dirty="0" smtClean="0">
                <a:latin typeface="Calibri" panose="020F0502020204030204" pitchFamily="34" charset="0"/>
                <a:cs typeface="Calibri" panose="020F0502020204030204" pitchFamily="34" charset="0"/>
              </a:rPr>
              <a:t>- </a:t>
            </a:r>
            <a:r>
              <a:rPr lang="en-PH" altLang="en-US" sz="2800" b="1" dirty="0" smtClean="0">
                <a:latin typeface="Calibri" panose="020F0502020204030204" pitchFamily="34" charset="0"/>
                <a:cs typeface="Calibri" panose="020F0502020204030204" pitchFamily="34" charset="0"/>
              </a:rPr>
              <a:t>In </a:t>
            </a:r>
            <a:r>
              <a:rPr lang="en-PH" altLang="en-US" sz="2800" b="1" dirty="0">
                <a:latin typeface="Calibri" panose="020F0502020204030204" pitchFamily="34" charset="0"/>
                <a:cs typeface="Calibri" panose="020F0502020204030204" pitchFamily="34" charset="0"/>
              </a:rPr>
              <a:t>the near future…</a:t>
            </a:r>
            <a:r>
              <a:rPr lang="en-PH" altLang="en-US" sz="2800" dirty="0">
                <a:latin typeface="Calibri" panose="020F0502020204030204" pitchFamily="34" charset="0"/>
                <a:cs typeface="Calibri" panose="020F0502020204030204" pitchFamily="34" charset="0"/>
              </a:rPr>
              <a:t/>
            </a:r>
            <a:br>
              <a:rPr lang="en-PH" altLang="en-US" sz="2800" dirty="0">
                <a:latin typeface="Calibri" panose="020F0502020204030204" pitchFamily="34" charset="0"/>
                <a:cs typeface="Calibri" panose="020F0502020204030204" pitchFamily="34" charset="0"/>
              </a:rPr>
            </a:br>
            <a:r>
              <a:rPr lang="en-PH" altLang="en-US" sz="2800" dirty="0" smtClean="0">
                <a:latin typeface="Calibri" panose="020F0502020204030204" pitchFamily="34" charset="0"/>
                <a:cs typeface="Calibri" panose="020F0502020204030204" pitchFamily="34" charset="0"/>
              </a:rPr>
              <a:t>     Machine </a:t>
            </a:r>
            <a:r>
              <a:rPr lang="en-PH" altLang="en-US" sz="2800" dirty="0">
                <a:latin typeface="Calibri" panose="020F0502020204030204" pitchFamily="34" charset="0"/>
                <a:cs typeface="Calibri" panose="020F0502020204030204" pitchFamily="34" charset="0"/>
              </a:rPr>
              <a:t>l</a:t>
            </a:r>
            <a:r>
              <a:rPr lang="en-PH" altLang="en-US" sz="2800" dirty="0" smtClean="0">
                <a:latin typeface="Calibri" panose="020F0502020204030204" pitchFamily="34" charset="0"/>
                <a:cs typeface="Calibri" panose="020F0502020204030204" pitchFamily="34" charset="0"/>
              </a:rPr>
              <a:t>earning algorithms will </a:t>
            </a:r>
            <a:r>
              <a:rPr lang="en-PH" altLang="en-US" sz="2800" dirty="0">
                <a:latin typeface="Calibri" panose="020F0502020204030204" pitchFamily="34" charset="0"/>
                <a:cs typeface="Calibri" panose="020F0502020204030204" pitchFamily="34" charset="0"/>
              </a:rPr>
              <a:t>run </a:t>
            </a:r>
            <a:r>
              <a:rPr lang="en-PH" altLang="en-US" sz="2800" dirty="0" smtClean="0">
                <a:latin typeface="Calibri" panose="020F0502020204030204" pitchFamily="34" charset="0"/>
                <a:cs typeface="Calibri" panose="020F0502020204030204" pitchFamily="34" charset="0"/>
              </a:rPr>
              <a:t>on most </a:t>
            </a:r>
            <a:r>
              <a:rPr lang="en-PH" altLang="en-US" sz="2800" dirty="0">
                <a:latin typeface="Calibri" panose="020F0502020204030204" pitchFamily="34" charset="0"/>
                <a:cs typeface="Calibri" panose="020F0502020204030204" pitchFamily="34" charset="0"/>
              </a:rPr>
              <a:t>devices</a:t>
            </a:r>
            <a:r>
              <a:rPr lang="en-PH" altLang="en-US" sz="2800" dirty="0" smtClean="0">
                <a:latin typeface="Calibri" panose="020F0502020204030204" pitchFamily="34" charset="0"/>
                <a:cs typeface="Calibri" panose="020F0502020204030204" pitchFamily="34" charset="0"/>
              </a:rPr>
              <a:t>.</a:t>
            </a:r>
          </a:p>
          <a:p>
            <a:pPr marL="0" indent="0" algn="l">
              <a:spcBef>
                <a:spcPts val="0"/>
              </a:spcBef>
              <a:buSzPct val="100000"/>
            </a:pPr>
            <a:endParaRPr lang="en-PH" sz="2800" dirty="0" smtClean="0">
              <a:solidFill>
                <a:schemeClr val="tx1"/>
              </a:solidFill>
              <a:latin typeface="Calibri" panose="020F0502020204030204" pitchFamily="34" charset="0"/>
              <a:cs typeface="Calibri" panose="020F0502020204030204" pitchFamily="34" charset="0"/>
            </a:endParaRPr>
          </a:p>
          <a:p>
            <a:pPr marL="0" indent="0" algn="l">
              <a:spcBef>
                <a:spcPts val="0"/>
              </a:spcBef>
              <a:buSzPct val="100000"/>
            </a:pPr>
            <a:r>
              <a:rPr lang="en-US" sz="2800" b="1" dirty="0" smtClean="0">
                <a:solidFill>
                  <a:schemeClr val="tx1"/>
                </a:solidFill>
              </a:rPr>
              <a:t>- Job </a:t>
            </a:r>
            <a:r>
              <a:rPr lang="en-US" sz="2800" b="1" dirty="0">
                <a:solidFill>
                  <a:schemeClr val="tx1"/>
                </a:solidFill>
              </a:rPr>
              <a:t>markets</a:t>
            </a:r>
            <a:r>
              <a:rPr lang="en-US" sz="2800" dirty="0">
                <a:solidFill>
                  <a:schemeClr val="tx1"/>
                </a:solidFill>
              </a:rPr>
              <a:t>: </a:t>
            </a:r>
            <a:endParaRPr lang="en-US" sz="2800" dirty="0" smtClean="0">
              <a:solidFill>
                <a:schemeClr val="tx1"/>
              </a:solidFill>
            </a:endParaRPr>
          </a:p>
          <a:p>
            <a:pPr marL="0" indent="0" algn="l">
              <a:spcBef>
                <a:spcPts val="0"/>
              </a:spcBef>
              <a:buSzPct val="100000"/>
            </a:pPr>
            <a:r>
              <a:rPr lang="en-US" sz="2800" dirty="0" smtClean="0">
                <a:solidFill>
                  <a:schemeClr val="tx1"/>
                </a:solidFill>
              </a:rPr>
              <a:t>      Data </a:t>
            </a:r>
            <a:r>
              <a:rPr lang="en-US" sz="2800" dirty="0">
                <a:solidFill>
                  <a:schemeClr val="tx1"/>
                </a:solidFill>
              </a:rPr>
              <a:t>Science market size is $62 billion in </a:t>
            </a:r>
            <a:r>
              <a:rPr lang="en-US" sz="2800" dirty="0" smtClean="0">
                <a:solidFill>
                  <a:schemeClr val="tx1"/>
                </a:solidFill>
              </a:rPr>
              <a:t>2022. </a:t>
            </a:r>
          </a:p>
          <a:p>
            <a:pPr marL="0" indent="0" algn="l">
              <a:spcBef>
                <a:spcPts val="0"/>
              </a:spcBef>
              <a:buSzPct val="100000"/>
            </a:pPr>
            <a:r>
              <a:rPr lang="en-US" sz="2800" dirty="0" smtClean="0">
                <a:solidFill>
                  <a:schemeClr val="tx1"/>
                </a:solidFill>
              </a:rPr>
              <a:t>      (By </a:t>
            </a:r>
            <a:r>
              <a:rPr lang="en-US" sz="2800" dirty="0">
                <a:solidFill>
                  <a:schemeClr val="tx1"/>
                </a:solidFill>
              </a:rPr>
              <a:t>Gartner: Technology research and consulting company).</a:t>
            </a:r>
          </a:p>
          <a:p>
            <a:pPr marL="0" indent="0" algn="l">
              <a:spcBef>
                <a:spcPts val="0"/>
              </a:spcBef>
              <a:buSzPct val="100000"/>
            </a:pPr>
            <a:endParaRPr lang="en-US" sz="2800" dirty="0">
              <a:solidFill>
                <a:schemeClr val="tx1"/>
              </a:solidFill>
            </a:endParaRPr>
          </a:p>
          <a:p>
            <a:pPr marL="0" indent="0" algn="l">
              <a:spcBef>
                <a:spcPts val="0"/>
              </a:spcBef>
              <a:buSzPct val="100000"/>
            </a:pPr>
            <a:r>
              <a:rPr lang="en-US" sz="2800" dirty="0" smtClean="0">
                <a:solidFill>
                  <a:schemeClr val="tx1"/>
                </a:solidFill>
              </a:rPr>
              <a:t>- Governments, giant </a:t>
            </a:r>
            <a:r>
              <a:rPr lang="en-US" sz="2800" dirty="0">
                <a:solidFill>
                  <a:schemeClr val="tx1"/>
                </a:solidFill>
              </a:rPr>
              <a:t>tech companies and </a:t>
            </a:r>
            <a:r>
              <a:rPr lang="en-US" sz="2800" dirty="0" smtClean="0">
                <a:solidFill>
                  <a:schemeClr val="tx1"/>
                </a:solidFill>
              </a:rPr>
              <a:t>most of other </a:t>
            </a:r>
            <a:r>
              <a:rPr lang="en-US" sz="2800" dirty="0">
                <a:solidFill>
                  <a:schemeClr val="tx1"/>
                </a:solidFill>
              </a:rPr>
              <a:t>IT </a:t>
            </a:r>
            <a:r>
              <a:rPr lang="en-US" sz="2800" dirty="0" smtClean="0">
                <a:solidFill>
                  <a:schemeClr val="tx1"/>
                </a:solidFill>
              </a:rPr>
              <a:t>companies have    </a:t>
            </a:r>
          </a:p>
          <a:p>
            <a:pPr marL="0" indent="0" algn="l">
              <a:spcBef>
                <a:spcPts val="0"/>
              </a:spcBef>
              <a:buSzPct val="100000"/>
            </a:pPr>
            <a:r>
              <a:rPr lang="en-US" sz="2800" dirty="0" smtClean="0">
                <a:solidFill>
                  <a:schemeClr val="tx1"/>
                </a:solidFill>
              </a:rPr>
              <a:t>   their own AI groups/studies/strategies.</a:t>
            </a:r>
            <a:endParaRPr lang="en-US" sz="2800" dirty="0">
              <a:solidFill>
                <a:schemeClr val="tx1"/>
              </a:solidFill>
            </a:endParaRPr>
          </a:p>
        </p:txBody>
      </p:sp>
      <p:cxnSp>
        <p:nvCxnSpPr>
          <p:cNvPr id="4"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5" name="Google Shape;96;gc29bfa9761_0_10"/>
          <p:cNvSpPr txBox="1">
            <a:spLocks/>
          </p:cNvSpPr>
          <p:nvPr/>
        </p:nvSpPr>
        <p:spPr>
          <a:xfrm>
            <a:off x="982698" y="322216"/>
            <a:ext cx="9144000" cy="696505"/>
          </a:xfrm>
          <a:prstGeom prst="rect">
            <a:avLst/>
          </a:prstGeom>
          <a:noFill/>
          <a:ln>
            <a:noFill/>
          </a:ln>
        </p:spPr>
        <p:txBody>
          <a:bodyPr spcFirstLastPara="1" wrap="square" lIns="91425" tIns="45700" rIns="91425" bIns="45700" anchor="b" anchorCtr="0">
            <a:normAutofit fontScale="9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II. Research Opportunity in Data Science</a:t>
            </a:r>
            <a:endParaRPr lang="en-US" sz="4800" dirty="0"/>
          </a:p>
        </p:txBody>
      </p:sp>
    </p:spTree>
    <p:extLst>
      <p:ext uri="{BB962C8B-B14F-4D97-AF65-F5344CB8AC3E}">
        <p14:creationId xmlns:p14="http://schemas.microsoft.com/office/powerpoint/2010/main" val="423120803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gc29bfa9761_0_10"/>
          <p:cNvSpPr txBox="1">
            <a:spLocks noGrp="1"/>
          </p:cNvSpPr>
          <p:nvPr>
            <p:ph type="subTitle" idx="1"/>
          </p:nvPr>
        </p:nvSpPr>
        <p:spPr>
          <a:xfrm>
            <a:off x="566055" y="1489164"/>
            <a:ext cx="11286309" cy="4998721"/>
          </a:xfrm>
          <a:prstGeom prst="rect">
            <a:avLst/>
          </a:prstGeom>
          <a:noFill/>
          <a:ln>
            <a:noFill/>
          </a:ln>
        </p:spPr>
        <p:txBody>
          <a:bodyPr spcFirstLastPara="1" wrap="square" lIns="91425" tIns="45700" rIns="91425" bIns="45700" anchor="t" anchorCtr="0">
            <a:noAutofit/>
          </a:bodyPr>
          <a:lstStyle/>
          <a:p>
            <a:pPr marL="0" indent="0" algn="l">
              <a:spcBef>
                <a:spcPts val="0"/>
              </a:spcBef>
              <a:buSzPct val="100000"/>
            </a:pPr>
            <a:endParaRPr lang="en-US" sz="2800" dirty="0" smtClean="0">
              <a:solidFill>
                <a:schemeClr val="tx1"/>
              </a:solidFill>
            </a:endParaRPr>
          </a:p>
          <a:p>
            <a:pPr marL="0" indent="0" algn="l">
              <a:spcBef>
                <a:spcPts val="0"/>
              </a:spcBef>
              <a:buSzPct val="100000"/>
            </a:pPr>
            <a:endParaRPr lang="en-US" sz="2800" dirty="0">
              <a:solidFill>
                <a:schemeClr val="tx1"/>
              </a:solidFill>
            </a:endParaRPr>
          </a:p>
        </p:txBody>
      </p:sp>
      <p:cxnSp>
        <p:nvCxnSpPr>
          <p:cNvPr id="4"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6" name="Google Shape;96;gc29bfa9761_0_10"/>
          <p:cNvSpPr txBox="1">
            <a:spLocks/>
          </p:cNvSpPr>
          <p:nvPr/>
        </p:nvSpPr>
        <p:spPr>
          <a:xfrm>
            <a:off x="982698" y="322216"/>
            <a:ext cx="9144000" cy="696505"/>
          </a:xfrm>
          <a:prstGeom prst="rect">
            <a:avLst/>
          </a:prstGeom>
          <a:noFill/>
          <a:ln>
            <a:noFill/>
          </a:ln>
        </p:spPr>
        <p:txBody>
          <a:bodyPr spcFirstLastPara="1" wrap="square" lIns="91425" tIns="45700" rIns="91425" bIns="45700" anchor="b" anchorCtr="0">
            <a:normAutofit fontScale="9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II. Research Opportunity in Data Science</a:t>
            </a:r>
            <a:endParaRPr lang="en-US" sz="4800" dirty="0"/>
          </a:p>
        </p:txBody>
      </p:sp>
      <p:sp>
        <p:nvSpPr>
          <p:cNvPr id="5" name="Google Shape;97;gc29bfa9761_0_10"/>
          <p:cNvSpPr txBox="1">
            <a:spLocks/>
          </p:cNvSpPr>
          <p:nvPr/>
        </p:nvSpPr>
        <p:spPr>
          <a:xfrm>
            <a:off x="616855" y="1484547"/>
            <a:ext cx="11286309" cy="412192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L="914400" marR="0" lvl="1" indent="-381000"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L="1371600" marR="0" lvl="2" indent="-355600"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L="1828800" marR="0" lvl="3"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L="3200400" marR="0" lvl="6"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L="3657600" marR="0" lvl="7"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L="4114800" marR="0" lvl="8" indent="-34290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pPr marL="0" indent="0" algn="l">
              <a:spcBef>
                <a:spcPts val="0"/>
              </a:spcBef>
              <a:buSzPct val="100000"/>
            </a:pPr>
            <a:r>
              <a:rPr lang="en-US" b="1" dirty="0" smtClean="0">
                <a:solidFill>
                  <a:schemeClr val="tx1"/>
                </a:solidFill>
              </a:rPr>
              <a:t>Computational Intelligence and Machine Learning (CIML) Research Lab</a:t>
            </a:r>
            <a:r>
              <a:rPr lang="en-US" dirty="0" smtClean="0">
                <a:solidFill>
                  <a:schemeClr val="tx1"/>
                </a:solidFill>
              </a:rPr>
              <a:t>:</a:t>
            </a:r>
          </a:p>
          <a:p>
            <a:pPr marL="0" indent="0" algn="l">
              <a:spcBef>
                <a:spcPts val="0"/>
              </a:spcBef>
              <a:buSzPct val="100000"/>
            </a:pPr>
            <a:endParaRPr lang="en-US" sz="1200" dirty="0" smtClean="0">
              <a:solidFill>
                <a:schemeClr val="tx1"/>
              </a:solidFill>
              <a:hlinkClick r:id="rId3"/>
            </a:endParaRPr>
          </a:p>
          <a:p>
            <a:pPr marL="0" indent="0" algn="l">
              <a:spcBef>
                <a:spcPts val="0"/>
              </a:spcBef>
              <a:buSzPct val="100000"/>
            </a:pPr>
            <a:r>
              <a:rPr lang="en-US" dirty="0" smtClean="0">
                <a:solidFill>
                  <a:schemeClr val="tx1"/>
                </a:solidFill>
                <a:hlinkClick r:id="rId3"/>
              </a:rPr>
              <a:t>https</a:t>
            </a:r>
            <a:r>
              <a:rPr lang="en-US" dirty="0">
                <a:solidFill>
                  <a:schemeClr val="tx1"/>
                </a:solidFill>
                <a:hlinkClick r:id="rId3"/>
              </a:rPr>
              <a:t>://</a:t>
            </a:r>
            <a:r>
              <a:rPr lang="en-US" dirty="0" smtClean="0">
                <a:solidFill>
                  <a:schemeClr val="tx1"/>
                </a:solidFill>
                <a:hlinkClick r:id="rId3"/>
              </a:rPr>
              <a:t>ciml.group</a:t>
            </a:r>
            <a:r>
              <a:rPr lang="en-US" dirty="0" smtClean="0">
                <a:solidFill>
                  <a:schemeClr val="tx1"/>
                </a:solidFill>
              </a:rPr>
              <a:t> </a:t>
            </a:r>
          </a:p>
          <a:p>
            <a:pPr marL="0" indent="0" algn="l">
              <a:spcBef>
                <a:spcPts val="0"/>
              </a:spcBef>
              <a:buSzPct val="100000"/>
            </a:pPr>
            <a:endParaRPr lang="en-US" sz="2800" dirty="0" smtClean="0">
              <a:solidFill>
                <a:schemeClr val="tx1"/>
              </a:solidFill>
            </a:endParaRPr>
          </a:p>
          <a:p>
            <a:pPr marL="0" indent="0" algn="l">
              <a:spcBef>
                <a:spcPts val="0"/>
              </a:spcBef>
              <a:buSzPct val="100000"/>
            </a:pPr>
            <a:endParaRPr lang="en-US" sz="2800" dirty="0" smtClean="0">
              <a:solidFill>
                <a:schemeClr val="tx1"/>
              </a:solidFill>
            </a:endParaRPr>
          </a:p>
          <a:p>
            <a:pPr marL="0" indent="0" algn="l">
              <a:spcBef>
                <a:spcPts val="0"/>
              </a:spcBef>
              <a:buSzPct val="100000"/>
            </a:pPr>
            <a:r>
              <a:rPr lang="en-US" dirty="0" smtClean="0">
                <a:solidFill>
                  <a:schemeClr val="tx1"/>
                </a:solidFill>
              </a:rPr>
              <a:t>Please visit the </a:t>
            </a:r>
          </a:p>
          <a:p>
            <a:pPr marL="0" indent="0" algn="l">
              <a:spcBef>
                <a:spcPts val="0"/>
              </a:spcBef>
              <a:buSzPct val="100000"/>
            </a:pPr>
            <a:r>
              <a:rPr lang="en-US" dirty="0" smtClean="0">
                <a:solidFill>
                  <a:schemeClr val="tx1"/>
                </a:solidFill>
              </a:rPr>
              <a:t>CIML Lab web site</a:t>
            </a:r>
          </a:p>
          <a:p>
            <a:pPr marL="0" indent="0" algn="l">
              <a:spcBef>
                <a:spcPts val="0"/>
              </a:spcBef>
              <a:buSzPct val="100000"/>
            </a:pPr>
            <a:r>
              <a:rPr lang="en-US" dirty="0" smtClean="0">
                <a:solidFill>
                  <a:schemeClr val="tx1"/>
                </a:solidFill>
              </a:rPr>
              <a:t>(</a:t>
            </a:r>
            <a:r>
              <a:rPr lang="en-US" dirty="0" smtClean="0">
                <a:solidFill>
                  <a:schemeClr val="tx1"/>
                </a:solidFill>
                <a:hlinkClick r:id="rId3"/>
              </a:rPr>
              <a:t>https://ciml.group</a:t>
            </a:r>
            <a:r>
              <a:rPr lang="en-US" dirty="0" smtClean="0">
                <a:solidFill>
                  <a:schemeClr val="tx1"/>
                </a:solidFill>
              </a:rPr>
              <a:t>)</a:t>
            </a:r>
          </a:p>
          <a:p>
            <a:pPr marL="0" indent="0" algn="l">
              <a:spcBef>
                <a:spcPts val="0"/>
              </a:spcBef>
              <a:buSzPct val="100000"/>
            </a:pPr>
            <a:r>
              <a:rPr lang="en-US" dirty="0" smtClean="0">
                <a:solidFill>
                  <a:schemeClr val="tx1"/>
                </a:solidFill>
              </a:rPr>
              <a:t>and see the lab’s</a:t>
            </a:r>
          </a:p>
          <a:p>
            <a:pPr marL="0" indent="0" algn="l">
              <a:spcBef>
                <a:spcPts val="0"/>
              </a:spcBef>
              <a:buSzPct val="100000"/>
            </a:pPr>
            <a:r>
              <a:rPr lang="en-US" dirty="0" smtClean="0">
                <a:solidFill>
                  <a:schemeClr val="tx1"/>
                </a:solidFill>
              </a:rPr>
              <a:t>academic activities.</a:t>
            </a:r>
          </a:p>
          <a:p>
            <a:pPr marL="0" indent="0" algn="l">
              <a:spcBef>
                <a:spcPts val="0"/>
              </a:spcBef>
              <a:buSzPct val="100000"/>
            </a:pPr>
            <a:endParaRPr lang="en-US" dirty="0" smtClean="0">
              <a:solidFill>
                <a:schemeClr val="tx1"/>
              </a:solidFill>
            </a:endParaRPr>
          </a:p>
          <a:p>
            <a:pPr marL="0" indent="0" algn="l">
              <a:spcBef>
                <a:spcPts val="0"/>
              </a:spcBef>
              <a:buSzPct val="100000"/>
            </a:pPr>
            <a:r>
              <a:rPr lang="en-US" dirty="0" smtClean="0">
                <a:solidFill>
                  <a:schemeClr val="tx1"/>
                </a:solidFill>
              </a:rPr>
              <a:t>(</a:t>
            </a:r>
            <a:r>
              <a:rPr lang="en-US" i="1" dirty="0" smtClean="0">
                <a:solidFill>
                  <a:schemeClr val="tx1"/>
                </a:solidFill>
              </a:rPr>
              <a:t>We update our website </a:t>
            </a:r>
          </a:p>
          <a:p>
            <a:pPr marL="0" indent="0" algn="l">
              <a:spcBef>
                <a:spcPts val="0"/>
              </a:spcBef>
              <a:buSzPct val="100000"/>
            </a:pPr>
            <a:r>
              <a:rPr lang="en-US" i="1" dirty="0" smtClean="0">
                <a:solidFill>
                  <a:schemeClr val="tx1"/>
                </a:solidFill>
              </a:rPr>
              <a:t>nowadays</a:t>
            </a:r>
            <a:r>
              <a:rPr lang="en-US" dirty="0" smtClean="0">
                <a:solidFill>
                  <a:schemeClr val="tx1"/>
                </a:solidFill>
              </a:rPr>
              <a:t>).</a:t>
            </a:r>
            <a:endParaRPr lang="en-US" dirty="0">
              <a:solidFill>
                <a:schemeClr val="tx1"/>
              </a:solidFill>
            </a:endParaRPr>
          </a:p>
        </p:txBody>
      </p:sp>
      <p:pic>
        <p:nvPicPr>
          <p:cNvPr id="2" name="Picture 1"/>
          <p:cNvPicPr>
            <a:picLocks noChangeAspect="1"/>
          </p:cNvPicPr>
          <p:nvPr/>
        </p:nvPicPr>
        <p:blipFill>
          <a:blip r:embed="rId4"/>
          <a:stretch>
            <a:fillRect/>
          </a:stretch>
        </p:blipFill>
        <p:spPr>
          <a:xfrm>
            <a:off x="4421559" y="2216726"/>
            <a:ext cx="7489481" cy="4398795"/>
          </a:xfrm>
          <a:prstGeom prst="rect">
            <a:avLst/>
          </a:prstGeom>
        </p:spPr>
      </p:pic>
    </p:spTree>
    <p:extLst>
      <p:ext uri="{BB962C8B-B14F-4D97-AF65-F5344CB8AC3E}">
        <p14:creationId xmlns:p14="http://schemas.microsoft.com/office/powerpoint/2010/main" val="321546532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gc29bfa9761_0_10"/>
          <p:cNvSpPr txBox="1">
            <a:spLocks noGrp="1"/>
          </p:cNvSpPr>
          <p:nvPr>
            <p:ph type="subTitle" idx="1"/>
          </p:nvPr>
        </p:nvSpPr>
        <p:spPr>
          <a:xfrm>
            <a:off x="566055" y="1489164"/>
            <a:ext cx="11286309" cy="4998721"/>
          </a:xfrm>
          <a:prstGeom prst="rect">
            <a:avLst/>
          </a:prstGeom>
          <a:noFill/>
          <a:ln>
            <a:noFill/>
          </a:ln>
        </p:spPr>
        <p:txBody>
          <a:bodyPr spcFirstLastPara="1" wrap="square" lIns="91425" tIns="45700" rIns="91425" bIns="45700" anchor="t" anchorCtr="0">
            <a:noAutofit/>
          </a:bodyPr>
          <a:lstStyle/>
          <a:p>
            <a:pPr marL="0" indent="0" algn="l">
              <a:spcBef>
                <a:spcPts val="0"/>
              </a:spcBef>
              <a:buSzPct val="100000"/>
            </a:pPr>
            <a:r>
              <a:rPr lang="en-US" sz="2800" dirty="0">
                <a:solidFill>
                  <a:schemeClr val="tx1"/>
                </a:solidFill>
              </a:rPr>
              <a:t>If you are </a:t>
            </a:r>
            <a:r>
              <a:rPr lang="en-US" sz="2800" dirty="0" smtClean="0">
                <a:solidFill>
                  <a:schemeClr val="tx1"/>
                </a:solidFill>
              </a:rPr>
              <a:t>interested </a:t>
            </a:r>
            <a:r>
              <a:rPr lang="en-US" sz="2800" dirty="0">
                <a:solidFill>
                  <a:schemeClr val="tx1"/>
                </a:solidFill>
              </a:rPr>
              <a:t>in </a:t>
            </a:r>
            <a:r>
              <a:rPr lang="en-US" sz="2800" dirty="0" smtClean="0">
                <a:solidFill>
                  <a:schemeClr val="tx1"/>
                </a:solidFill>
              </a:rPr>
              <a:t>working at </a:t>
            </a:r>
            <a:r>
              <a:rPr lang="en-US" sz="2800" dirty="0">
                <a:solidFill>
                  <a:schemeClr val="tx1"/>
                </a:solidFill>
              </a:rPr>
              <a:t>the CIML Lab, </a:t>
            </a:r>
            <a:r>
              <a:rPr lang="en-US" sz="2800" dirty="0" smtClean="0">
                <a:solidFill>
                  <a:schemeClr val="tx1"/>
                </a:solidFill>
              </a:rPr>
              <a:t>please </a:t>
            </a:r>
            <a:r>
              <a:rPr lang="en-US" sz="2800" b="1" u="sng" dirty="0">
                <a:solidFill>
                  <a:schemeClr val="tx1"/>
                </a:solidFill>
              </a:rPr>
              <a:t>send me an </a:t>
            </a:r>
            <a:r>
              <a:rPr lang="en-US" sz="2800" b="1" u="sng" dirty="0" smtClean="0">
                <a:solidFill>
                  <a:schemeClr val="tx1"/>
                </a:solidFill>
              </a:rPr>
              <a:t>email</a:t>
            </a:r>
            <a:r>
              <a:rPr lang="en-US" sz="2800" dirty="0">
                <a:solidFill>
                  <a:schemeClr val="tx1"/>
                </a:solidFill>
              </a:rPr>
              <a:t>: </a:t>
            </a:r>
            <a:r>
              <a:rPr lang="en-US" sz="2800" dirty="0">
                <a:solidFill>
                  <a:schemeClr val="tx1"/>
                </a:solidFill>
                <a:hlinkClick r:id="rId3"/>
              </a:rPr>
              <a:t>tensari@atu.edu</a:t>
            </a:r>
            <a:r>
              <a:rPr lang="en-US" sz="2800" dirty="0">
                <a:solidFill>
                  <a:schemeClr val="tx1"/>
                </a:solidFill>
              </a:rPr>
              <a:t> </a:t>
            </a:r>
          </a:p>
          <a:p>
            <a:pPr marL="0" indent="0" algn="l">
              <a:spcBef>
                <a:spcPts val="0"/>
              </a:spcBef>
              <a:buSzPct val="100000"/>
            </a:pPr>
            <a:endParaRPr lang="en-US" sz="2800" dirty="0">
              <a:solidFill>
                <a:schemeClr val="tx1"/>
              </a:solidFill>
            </a:endParaRPr>
          </a:p>
          <a:p>
            <a:pPr marL="0" indent="0" algn="l">
              <a:spcBef>
                <a:spcPts val="0"/>
              </a:spcBef>
              <a:buSzPct val="100000"/>
            </a:pPr>
            <a:endParaRPr lang="en-US" sz="2800" dirty="0" smtClean="0">
              <a:solidFill>
                <a:schemeClr val="tx1"/>
              </a:solidFill>
            </a:endParaRPr>
          </a:p>
          <a:p>
            <a:pPr marL="0" indent="0" algn="l">
              <a:spcBef>
                <a:spcPts val="0"/>
              </a:spcBef>
              <a:buSzPct val="100000"/>
            </a:pPr>
            <a:r>
              <a:rPr lang="en-US" sz="2800" dirty="0" smtClean="0">
                <a:solidFill>
                  <a:schemeClr val="tx1"/>
                </a:solidFill>
              </a:rPr>
              <a:t>- You can also see my publications/citations from the Google Scholar link: </a:t>
            </a:r>
            <a:endParaRPr lang="en-US" sz="2800" dirty="0">
              <a:solidFill>
                <a:schemeClr val="tx1"/>
              </a:solidFill>
            </a:endParaRPr>
          </a:p>
          <a:p>
            <a:pPr marL="0" indent="0" algn="l">
              <a:spcBef>
                <a:spcPts val="0"/>
              </a:spcBef>
              <a:buSzPct val="100000"/>
            </a:pPr>
            <a:r>
              <a:rPr lang="en-US" sz="2800" dirty="0">
                <a:solidFill>
                  <a:schemeClr val="tx1"/>
                </a:solidFill>
              </a:rPr>
              <a:t>   </a:t>
            </a:r>
            <a:r>
              <a:rPr lang="en-US" sz="2800" dirty="0">
                <a:solidFill>
                  <a:schemeClr val="tx1"/>
                </a:solidFill>
                <a:hlinkClick r:id="rId4"/>
              </a:rPr>
              <a:t>https://</a:t>
            </a:r>
            <a:r>
              <a:rPr lang="en-US" sz="2800" dirty="0" smtClean="0">
                <a:solidFill>
                  <a:schemeClr val="tx1"/>
                </a:solidFill>
                <a:hlinkClick r:id="rId4"/>
              </a:rPr>
              <a:t>scholar.google.com/citations?user=o-TS7FsAAAAJ&amp;hl=en&amp;oi=ao</a:t>
            </a:r>
            <a:r>
              <a:rPr lang="en-US" sz="2800" dirty="0" smtClean="0">
                <a:solidFill>
                  <a:schemeClr val="tx1"/>
                </a:solidFill>
              </a:rPr>
              <a:t> </a:t>
            </a:r>
          </a:p>
          <a:p>
            <a:pPr marL="0" indent="0" algn="l">
              <a:spcBef>
                <a:spcPts val="0"/>
              </a:spcBef>
              <a:buSzPct val="100000"/>
            </a:pPr>
            <a:endParaRPr lang="en-US" sz="2800" dirty="0" smtClean="0">
              <a:solidFill>
                <a:schemeClr val="tx1"/>
              </a:solidFill>
            </a:endParaRPr>
          </a:p>
          <a:p>
            <a:pPr marL="0" indent="0" algn="l">
              <a:spcBef>
                <a:spcPts val="0"/>
              </a:spcBef>
              <a:buSzPct val="100000"/>
            </a:pPr>
            <a:endParaRPr lang="en-US" sz="2800" dirty="0">
              <a:solidFill>
                <a:schemeClr val="tx1"/>
              </a:solidFill>
            </a:endParaRPr>
          </a:p>
          <a:p>
            <a:pPr marL="0" indent="0" algn="l">
              <a:spcBef>
                <a:spcPts val="0"/>
              </a:spcBef>
              <a:buSzPct val="100000"/>
            </a:pPr>
            <a:r>
              <a:rPr lang="en-US" sz="2800" dirty="0">
                <a:solidFill>
                  <a:schemeClr val="tx1"/>
                </a:solidFill>
              </a:rPr>
              <a:t>- I have been studying in machine learning/AI research area since 2000    </a:t>
            </a:r>
          </a:p>
          <a:p>
            <a:pPr marL="0" indent="0" algn="l">
              <a:spcBef>
                <a:spcPts val="0"/>
              </a:spcBef>
              <a:buSzPct val="100000"/>
            </a:pPr>
            <a:r>
              <a:rPr lang="en-US" sz="2800" dirty="0">
                <a:solidFill>
                  <a:schemeClr val="tx1"/>
                </a:solidFill>
              </a:rPr>
              <a:t>  </a:t>
            </a:r>
            <a:r>
              <a:rPr lang="en-US" sz="2800" dirty="0" smtClean="0">
                <a:solidFill>
                  <a:schemeClr val="tx1"/>
                </a:solidFill>
              </a:rPr>
              <a:t>(Starting </a:t>
            </a:r>
            <a:r>
              <a:rPr lang="en-US" sz="2800" dirty="0">
                <a:solidFill>
                  <a:schemeClr val="tx1"/>
                </a:solidFill>
              </a:rPr>
              <a:t>from MSc </a:t>
            </a:r>
            <a:r>
              <a:rPr lang="en-US" sz="2800" dirty="0" smtClean="0">
                <a:solidFill>
                  <a:schemeClr val="tx1"/>
                </a:solidFill>
              </a:rPr>
              <a:t>degree </a:t>
            </a:r>
            <a:r>
              <a:rPr lang="en-US" sz="2800" dirty="0" smtClean="0">
                <a:solidFill>
                  <a:schemeClr val="tx1"/>
                </a:solidFill>
                <a:sym typeface="Wingdings" panose="05000000000000000000" pitchFamily="2" charset="2"/>
              </a:rPr>
              <a:t> </a:t>
            </a:r>
            <a:r>
              <a:rPr lang="en-US" sz="2800" dirty="0" smtClean="0">
                <a:solidFill>
                  <a:schemeClr val="tx1"/>
                </a:solidFill>
              </a:rPr>
              <a:t>20</a:t>
            </a:r>
            <a:r>
              <a:rPr lang="en-US" sz="2800" dirty="0">
                <a:solidFill>
                  <a:schemeClr val="tx1"/>
                </a:solidFill>
              </a:rPr>
              <a:t>+ experience</a:t>
            </a:r>
            <a:r>
              <a:rPr lang="en-US" sz="2800" dirty="0" smtClean="0">
                <a:solidFill>
                  <a:schemeClr val="tx1"/>
                </a:solidFill>
              </a:rPr>
              <a:t>)</a:t>
            </a:r>
            <a:r>
              <a:rPr lang="en-US" sz="2800" dirty="0">
                <a:solidFill>
                  <a:schemeClr val="tx1"/>
                </a:solidFill>
              </a:rPr>
              <a:t>.</a:t>
            </a:r>
          </a:p>
        </p:txBody>
      </p:sp>
      <p:cxnSp>
        <p:nvCxnSpPr>
          <p:cNvPr id="4"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6" name="Google Shape;96;gc29bfa9761_0_10"/>
          <p:cNvSpPr txBox="1">
            <a:spLocks/>
          </p:cNvSpPr>
          <p:nvPr/>
        </p:nvSpPr>
        <p:spPr>
          <a:xfrm>
            <a:off x="982698" y="322216"/>
            <a:ext cx="9144000" cy="696505"/>
          </a:xfrm>
          <a:prstGeom prst="rect">
            <a:avLst/>
          </a:prstGeom>
          <a:noFill/>
          <a:ln>
            <a:noFill/>
          </a:ln>
        </p:spPr>
        <p:txBody>
          <a:bodyPr spcFirstLastPara="1" wrap="square" lIns="91425" tIns="45700" rIns="91425" bIns="45700" anchor="b" anchorCtr="0">
            <a:normAutofit fontScale="9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II. Research Opportunity in Data Science</a:t>
            </a:r>
            <a:endParaRPr lang="en-US" sz="4800" dirty="0"/>
          </a:p>
        </p:txBody>
      </p:sp>
    </p:spTree>
    <p:extLst>
      <p:ext uri="{BB962C8B-B14F-4D97-AF65-F5344CB8AC3E}">
        <p14:creationId xmlns:p14="http://schemas.microsoft.com/office/powerpoint/2010/main" val="395334575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gc29bfa9761_0_10"/>
          <p:cNvSpPr txBox="1">
            <a:spLocks noGrp="1"/>
          </p:cNvSpPr>
          <p:nvPr>
            <p:ph type="subTitle" idx="1"/>
          </p:nvPr>
        </p:nvSpPr>
        <p:spPr>
          <a:xfrm>
            <a:off x="566056" y="1489164"/>
            <a:ext cx="11496636" cy="4998721"/>
          </a:xfrm>
          <a:prstGeom prst="rect">
            <a:avLst/>
          </a:prstGeom>
          <a:noFill/>
          <a:ln>
            <a:noFill/>
          </a:ln>
        </p:spPr>
        <p:txBody>
          <a:bodyPr spcFirstLastPara="1" wrap="square" lIns="91425" tIns="45700" rIns="91425" bIns="45700" anchor="t" anchorCtr="0">
            <a:noAutofit/>
          </a:bodyPr>
          <a:lstStyle/>
          <a:p>
            <a:pPr marL="0" indent="0" algn="l">
              <a:spcBef>
                <a:spcPts val="0"/>
              </a:spcBef>
              <a:buSzPct val="100000"/>
            </a:pPr>
            <a:r>
              <a:rPr lang="en-US" sz="2800" dirty="0" smtClean="0">
                <a:solidFill>
                  <a:schemeClr val="tx1"/>
                </a:solidFill>
              </a:rPr>
              <a:t>Your </a:t>
            </a:r>
            <a:r>
              <a:rPr lang="en-US" sz="2800" dirty="0">
                <a:solidFill>
                  <a:schemeClr val="tx1"/>
                </a:solidFill>
              </a:rPr>
              <a:t>benefits from this </a:t>
            </a:r>
            <a:r>
              <a:rPr lang="en-US" sz="2800" dirty="0" smtClean="0">
                <a:solidFill>
                  <a:schemeClr val="tx1"/>
                </a:solidFill>
              </a:rPr>
              <a:t>research group:</a:t>
            </a:r>
          </a:p>
          <a:p>
            <a:pPr marL="0" indent="0" algn="l">
              <a:spcBef>
                <a:spcPts val="0"/>
              </a:spcBef>
              <a:buSzPct val="100000"/>
            </a:pPr>
            <a:endParaRPr lang="en-US" sz="2800" dirty="0">
              <a:solidFill>
                <a:schemeClr val="tx1"/>
              </a:solidFill>
            </a:endParaRPr>
          </a:p>
          <a:p>
            <a:pPr marL="0" indent="0" algn="l">
              <a:spcBef>
                <a:spcPts val="0"/>
              </a:spcBef>
              <a:buSzPct val="100000"/>
            </a:pPr>
            <a:r>
              <a:rPr lang="en-US" sz="2800" dirty="0" smtClean="0">
                <a:solidFill>
                  <a:schemeClr val="tx1"/>
                </a:solidFill>
              </a:rPr>
              <a:t>- </a:t>
            </a:r>
            <a:r>
              <a:rPr lang="en-US" sz="2800" b="1" dirty="0" smtClean="0">
                <a:solidFill>
                  <a:schemeClr val="tx1"/>
                </a:solidFill>
              </a:rPr>
              <a:t>You can </a:t>
            </a:r>
            <a:r>
              <a:rPr lang="en-US" sz="2800" dirty="0" smtClean="0">
                <a:solidFill>
                  <a:schemeClr val="tx1"/>
                </a:solidFill>
              </a:rPr>
              <a:t>…</a:t>
            </a:r>
          </a:p>
          <a:p>
            <a:pPr marL="0" indent="0" algn="l">
              <a:spcBef>
                <a:spcPts val="0"/>
              </a:spcBef>
              <a:buSzPct val="100000"/>
            </a:pPr>
            <a:r>
              <a:rPr lang="en-US" sz="2600" dirty="0" smtClean="0">
                <a:solidFill>
                  <a:schemeClr val="tx1"/>
                </a:solidFill>
              </a:rPr>
              <a:t>     be a researcher in Data Science and learn more.</a:t>
            </a:r>
          </a:p>
          <a:p>
            <a:pPr marL="0" indent="0" algn="l">
              <a:spcBef>
                <a:spcPts val="0"/>
              </a:spcBef>
              <a:buSzPct val="100000"/>
            </a:pPr>
            <a:r>
              <a:rPr lang="en-US" sz="2600" dirty="0">
                <a:solidFill>
                  <a:schemeClr val="tx1"/>
                </a:solidFill>
              </a:rPr>
              <a:t> </a:t>
            </a:r>
            <a:r>
              <a:rPr lang="en-US" sz="2600" dirty="0" smtClean="0">
                <a:solidFill>
                  <a:schemeClr val="tx1"/>
                </a:solidFill>
              </a:rPr>
              <a:t>    work in the research projects.</a:t>
            </a:r>
          </a:p>
          <a:p>
            <a:pPr marL="0" indent="0" algn="l">
              <a:spcBef>
                <a:spcPts val="0"/>
              </a:spcBef>
              <a:buSzPct val="100000"/>
            </a:pPr>
            <a:r>
              <a:rPr lang="en-US" sz="2600" dirty="0" smtClean="0">
                <a:solidFill>
                  <a:schemeClr val="tx1"/>
                </a:solidFill>
              </a:rPr>
              <a:t>     write a project proposal with lab the members.</a:t>
            </a:r>
          </a:p>
          <a:p>
            <a:pPr marL="0" indent="0" algn="l">
              <a:spcBef>
                <a:spcPts val="0"/>
              </a:spcBef>
              <a:buSzPct val="100000"/>
            </a:pPr>
            <a:r>
              <a:rPr lang="en-US" sz="2600" dirty="0">
                <a:solidFill>
                  <a:schemeClr val="tx1"/>
                </a:solidFill>
              </a:rPr>
              <a:t> </a:t>
            </a:r>
            <a:r>
              <a:rPr lang="en-US" sz="2600" dirty="0" smtClean="0">
                <a:solidFill>
                  <a:schemeClr val="tx1"/>
                </a:solidFill>
              </a:rPr>
              <a:t>    write and publish scientific conferences/journals with the lab members.     </a:t>
            </a:r>
            <a:endParaRPr lang="en-US" sz="2600" dirty="0">
              <a:solidFill>
                <a:schemeClr val="tx1"/>
              </a:solidFill>
            </a:endParaRPr>
          </a:p>
          <a:p>
            <a:pPr marL="0" indent="0" algn="l">
              <a:spcBef>
                <a:spcPts val="0"/>
              </a:spcBef>
              <a:buSzPct val="100000"/>
            </a:pPr>
            <a:r>
              <a:rPr lang="en-US" sz="2600" dirty="0" smtClean="0">
                <a:solidFill>
                  <a:schemeClr val="tx1"/>
                </a:solidFill>
              </a:rPr>
              <a:t>     build your CV with the publications and many academic activities.</a:t>
            </a:r>
          </a:p>
          <a:p>
            <a:pPr marL="0" indent="0" algn="l">
              <a:spcBef>
                <a:spcPts val="0"/>
              </a:spcBef>
              <a:buSzPct val="100000"/>
            </a:pPr>
            <a:r>
              <a:rPr lang="en-US" sz="2600" dirty="0" smtClean="0">
                <a:solidFill>
                  <a:schemeClr val="tx1"/>
                </a:solidFill>
              </a:rPr>
              <a:t>     organize a workshop/conference with the team members.</a:t>
            </a:r>
          </a:p>
          <a:p>
            <a:pPr marL="0" indent="0" algn="l">
              <a:spcBef>
                <a:spcPts val="0"/>
              </a:spcBef>
              <a:buSzPct val="100000"/>
            </a:pPr>
            <a:r>
              <a:rPr lang="en-US" sz="2600" dirty="0">
                <a:solidFill>
                  <a:schemeClr val="tx1"/>
                </a:solidFill>
              </a:rPr>
              <a:t> </a:t>
            </a:r>
            <a:r>
              <a:rPr lang="en-US" sz="2600" dirty="0" smtClean="0">
                <a:solidFill>
                  <a:schemeClr val="tx1"/>
                </a:solidFill>
              </a:rPr>
              <a:t>    organize special sessions in a scientific conference.</a:t>
            </a:r>
          </a:p>
          <a:p>
            <a:pPr marL="0" indent="0" algn="l">
              <a:spcBef>
                <a:spcPts val="0"/>
              </a:spcBef>
              <a:buSzPct val="100000"/>
            </a:pPr>
            <a:r>
              <a:rPr lang="en-US" sz="2600" dirty="0" smtClean="0">
                <a:solidFill>
                  <a:schemeClr val="tx1"/>
                </a:solidFill>
              </a:rPr>
              <a:t>     add ‘I work at the professional research lab’ note in your CV.</a:t>
            </a:r>
          </a:p>
          <a:p>
            <a:pPr marL="0" indent="0" algn="l">
              <a:spcBef>
                <a:spcPts val="0"/>
              </a:spcBef>
              <a:buSzPct val="100000"/>
            </a:pPr>
            <a:r>
              <a:rPr lang="en-US" sz="2600" dirty="0" smtClean="0">
                <a:solidFill>
                  <a:schemeClr val="tx1"/>
                </a:solidFill>
              </a:rPr>
              <a:t>     can write </a:t>
            </a:r>
            <a:r>
              <a:rPr lang="en-US" sz="2600" dirty="0">
                <a:solidFill>
                  <a:schemeClr val="tx1"/>
                </a:solidFill>
              </a:rPr>
              <a:t>my name as a reference for your </a:t>
            </a:r>
            <a:r>
              <a:rPr lang="en-US" sz="2600" dirty="0" smtClean="0">
                <a:solidFill>
                  <a:schemeClr val="tx1"/>
                </a:solidFill>
              </a:rPr>
              <a:t>future degree/job applications.</a:t>
            </a:r>
          </a:p>
          <a:p>
            <a:pPr marL="0" indent="0" algn="l">
              <a:spcBef>
                <a:spcPts val="0"/>
              </a:spcBef>
              <a:buSzPct val="100000"/>
            </a:pPr>
            <a:r>
              <a:rPr lang="en-US" sz="2600" dirty="0" smtClean="0">
                <a:solidFill>
                  <a:schemeClr val="tx1"/>
                </a:solidFill>
              </a:rPr>
              <a:t>   </a:t>
            </a:r>
          </a:p>
          <a:p>
            <a:pPr marL="0" indent="0" algn="l">
              <a:spcBef>
                <a:spcPts val="0"/>
              </a:spcBef>
              <a:buSzPct val="100000"/>
            </a:pPr>
            <a:r>
              <a:rPr lang="en-US" sz="2600" dirty="0">
                <a:solidFill>
                  <a:schemeClr val="tx1"/>
                </a:solidFill>
              </a:rPr>
              <a:t> </a:t>
            </a:r>
            <a:r>
              <a:rPr lang="en-US" sz="2600" dirty="0" smtClean="0">
                <a:solidFill>
                  <a:schemeClr val="tx1"/>
                </a:solidFill>
              </a:rPr>
              <a:t>    After </a:t>
            </a:r>
            <a:r>
              <a:rPr lang="en-US" sz="2600" dirty="0">
                <a:solidFill>
                  <a:schemeClr val="tx1"/>
                </a:solidFill>
              </a:rPr>
              <a:t>your graduation, you can reach me out anytime via </a:t>
            </a:r>
            <a:r>
              <a:rPr lang="en-US" sz="2600" dirty="0" smtClean="0">
                <a:solidFill>
                  <a:schemeClr val="tx1"/>
                </a:solidFill>
              </a:rPr>
              <a:t>email or LinkedIn.</a:t>
            </a:r>
            <a:endParaRPr lang="en-US" sz="2600" dirty="0">
              <a:solidFill>
                <a:schemeClr val="tx1"/>
              </a:solidFill>
            </a:endParaRPr>
          </a:p>
        </p:txBody>
      </p:sp>
      <p:cxnSp>
        <p:nvCxnSpPr>
          <p:cNvPr id="4"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6" name="Google Shape;96;gc29bfa9761_0_10"/>
          <p:cNvSpPr txBox="1">
            <a:spLocks/>
          </p:cNvSpPr>
          <p:nvPr/>
        </p:nvSpPr>
        <p:spPr>
          <a:xfrm>
            <a:off x="982698" y="322216"/>
            <a:ext cx="9144000" cy="696505"/>
          </a:xfrm>
          <a:prstGeom prst="rect">
            <a:avLst/>
          </a:prstGeom>
          <a:noFill/>
          <a:ln>
            <a:noFill/>
          </a:ln>
        </p:spPr>
        <p:txBody>
          <a:bodyPr spcFirstLastPara="1" wrap="square" lIns="91425" tIns="45700" rIns="91425" bIns="45700" anchor="b" anchorCtr="0">
            <a:normAutofit fontScale="9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II. Research Opportunity in Data Science</a:t>
            </a:r>
            <a:endParaRPr lang="en-US" sz="4800" dirty="0"/>
          </a:p>
        </p:txBody>
      </p:sp>
    </p:spTree>
    <p:extLst>
      <p:ext uri="{BB962C8B-B14F-4D97-AF65-F5344CB8AC3E}">
        <p14:creationId xmlns:p14="http://schemas.microsoft.com/office/powerpoint/2010/main" val="220308548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gc29bfa9761_0_10"/>
          <p:cNvSpPr txBox="1">
            <a:spLocks noGrp="1"/>
          </p:cNvSpPr>
          <p:nvPr>
            <p:ph type="subTitle" idx="1"/>
          </p:nvPr>
        </p:nvSpPr>
        <p:spPr>
          <a:xfrm>
            <a:off x="566055" y="1489164"/>
            <a:ext cx="11286309" cy="4998721"/>
          </a:xfrm>
          <a:prstGeom prst="rect">
            <a:avLst/>
          </a:prstGeom>
          <a:noFill/>
          <a:ln>
            <a:noFill/>
          </a:ln>
        </p:spPr>
        <p:txBody>
          <a:bodyPr spcFirstLastPara="1" wrap="square" lIns="91425" tIns="45700" rIns="91425" bIns="45700" anchor="t" anchorCtr="0">
            <a:noAutofit/>
          </a:bodyPr>
          <a:lstStyle/>
          <a:p>
            <a:pPr marL="0" indent="0" algn="l">
              <a:spcBef>
                <a:spcPts val="0"/>
              </a:spcBef>
              <a:buSzPct val="100000"/>
            </a:pPr>
            <a:endParaRPr lang="en-US" sz="2800" dirty="0" smtClean="0">
              <a:solidFill>
                <a:schemeClr val="tx1"/>
              </a:solidFill>
            </a:endParaRPr>
          </a:p>
          <a:p>
            <a:pPr marL="0" indent="0">
              <a:spcBef>
                <a:spcPts val="0"/>
              </a:spcBef>
              <a:buSzPct val="100000"/>
            </a:pPr>
            <a:r>
              <a:rPr lang="en-US" sz="3600" dirty="0">
                <a:solidFill>
                  <a:schemeClr val="tx1"/>
                </a:solidFill>
              </a:rPr>
              <a:t> </a:t>
            </a:r>
            <a:r>
              <a:rPr lang="en-US" sz="3600" dirty="0" smtClean="0">
                <a:solidFill>
                  <a:schemeClr val="tx1"/>
                </a:solidFill>
              </a:rPr>
              <a:t> Thank you so much for choosing this class in the summer!</a:t>
            </a:r>
            <a:endParaRPr lang="en-US" sz="3600" dirty="0">
              <a:solidFill>
                <a:schemeClr val="tx1"/>
              </a:solidFill>
            </a:endParaRPr>
          </a:p>
          <a:p>
            <a:pPr marL="0" indent="0">
              <a:spcBef>
                <a:spcPts val="0"/>
              </a:spcBef>
              <a:buSzPct val="100000"/>
            </a:pPr>
            <a:endParaRPr lang="en-US" sz="3600" dirty="0" smtClean="0">
              <a:solidFill>
                <a:schemeClr val="tx1"/>
              </a:solidFill>
            </a:endParaRPr>
          </a:p>
          <a:p>
            <a:pPr marL="0" indent="0">
              <a:spcBef>
                <a:spcPts val="0"/>
              </a:spcBef>
              <a:buSzPct val="100000"/>
            </a:pPr>
            <a:endParaRPr lang="en-US" sz="3600" dirty="0" smtClean="0">
              <a:solidFill>
                <a:schemeClr val="tx1"/>
              </a:solidFill>
            </a:endParaRPr>
          </a:p>
          <a:p>
            <a:pPr marL="0" indent="0">
              <a:spcBef>
                <a:spcPts val="0"/>
              </a:spcBef>
              <a:buSzPct val="100000"/>
            </a:pPr>
            <a:r>
              <a:rPr lang="en-US" sz="3600" dirty="0">
                <a:solidFill>
                  <a:schemeClr val="tx1"/>
                </a:solidFill>
              </a:rPr>
              <a:t>Y</a:t>
            </a:r>
            <a:r>
              <a:rPr lang="en-US" sz="3600" dirty="0" smtClean="0">
                <a:solidFill>
                  <a:schemeClr val="tx1"/>
                </a:solidFill>
              </a:rPr>
              <a:t>ou can </a:t>
            </a:r>
            <a:r>
              <a:rPr lang="en-US" sz="3600" b="1" u="sng" dirty="0" smtClean="0">
                <a:solidFill>
                  <a:srgbClr val="FF0000"/>
                </a:solidFill>
              </a:rPr>
              <a:t>always</a:t>
            </a:r>
            <a:r>
              <a:rPr lang="en-US" sz="3600" dirty="0" smtClean="0">
                <a:solidFill>
                  <a:schemeClr val="tx1"/>
                </a:solidFill>
              </a:rPr>
              <a:t> reach me out via email or my LinkedIn account in the future.</a:t>
            </a:r>
          </a:p>
        </p:txBody>
      </p:sp>
      <p:cxnSp>
        <p:nvCxnSpPr>
          <p:cNvPr id="4"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6" name="Google Shape;96;gc29bfa9761_0_10"/>
          <p:cNvSpPr txBox="1">
            <a:spLocks/>
          </p:cNvSpPr>
          <p:nvPr/>
        </p:nvSpPr>
        <p:spPr>
          <a:xfrm>
            <a:off x="982698" y="322216"/>
            <a:ext cx="9144000" cy="696505"/>
          </a:xfrm>
          <a:prstGeom prst="rect">
            <a:avLst/>
          </a:prstGeom>
          <a:noFill/>
          <a:ln>
            <a:noFill/>
          </a:ln>
        </p:spPr>
        <p:txBody>
          <a:bodyPr spcFirstLastPara="1" wrap="square" lIns="91425" tIns="45700" rIns="91425" bIns="45700" anchor="b" anchorCtr="0">
            <a:normAutofit fontScale="9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II. Research Opportunity in Data Science</a:t>
            </a:r>
            <a:endParaRPr lang="en-US" sz="4800" dirty="0"/>
          </a:p>
        </p:txBody>
      </p:sp>
    </p:spTree>
    <p:extLst>
      <p:ext uri="{BB962C8B-B14F-4D97-AF65-F5344CB8AC3E}">
        <p14:creationId xmlns:p14="http://schemas.microsoft.com/office/powerpoint/2010/main" val="1174268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body" sz="half" idx="4294967295"/>
          </p:nvPr>
        </p:nvSpPr>
        <p:spPr>
          <a:xfrm>
            <a:off x="590005" y="1589314"/>
            <a:ext cx="9964783" cy="381000"/>
          </a:xfrm>
        </p:spPr>
        <p:txBody>
          <a:bodyPr>
            <a:noAutofit/>
          </a:bodyPr>
          <a:lstStyle/>
          <a:p>
            <a:pPr>
              <a:lnSpc>
                <a:spcPct val="90000"/>
              </a:lnSpc>
            </a:pPr>
            <a:r>
              <a:rPr lang="en-US" altLang="en-US" dirty="0"/>
              <a:t>Find hyperplane </a:t>
            </a:r>
            <a:r>
              <a:rPr lang="en-US" altLang="en-US" dirty="0">
                <a:solidFill>
                  <a:srgbClr val="FF0000"/>
                </a:solidFill>
              </a:rPr>
              <a:t>maximizes</a:t>
            </a:r>
            <a:r>
              <a:rPr lang="en-US" altLang="en-US" dirty="0"/>
              <a:t> the margin =&gt; B1 is better than </a:t>
            </a:r>
            <a:r>
              <a:rPr lang="en-US" altLang="en-US" dirty="0" smtClean="0"/>
              <a:t>B2.</a:t>
            </a:r>
            <a:endParaRPr lang="en-US" altLang="en-US" dirty="0"/>
          </a:p>
        </p:txBody>
      </p:sp>
      <p:graphicFrame>
        <p:nvGraphicFramePr>
          <p:cNvPr id="11267" name="Object 2"/>
          <p:cNvGraphicFramePr>
            <a:graphicFrameLocks noGrp="1" noChangeAspect="1"/>
          </p:cNvGraphicFramePr>
          <p:nvPr>
            <p:ph sz="half" idx="4294967295"/>
            <p:extLst>
              <p:ext uri="{D42A27DB-BD31-4B8C-83A1-F6EECF244321}">
                <p14:modId xmlns:p14="http://schemas.microsoft.com/office/powerpoint/2010/main" val="2462685738"/>
              </p:ext>
            </p:extLst>
          </p:nvPr>
        </p:nvGraphicFramePr>
        <p:xfrm>
          <a:off x="3694611" y="2588760"/>
          <a:ext cx="4230188" cy="3991964"/>
        </p:xfrm>
        <a:graphic>
          <a:graphicData uri="http://schemas.openxmlformats.org/presentationml/2006/ole">
            <mc:AlternateContent xmlns:mc="http://schemas.openxmlformats.org/markup-compatibility/2006">
              <mc:Choice xmlns:v="urn:schemas-microsoft-com:vml" Requires="v">
                <p:oleObj spid="_x0000_s12330" name="Visio" r:id="rId3" imgW="7442200" imgH="7023100" progId="Visio.Drawing.6">
                  <p:embed/>
                </p:oleObj>
              </mc:Choice>
              <mc:Fallback>
                <p:oleObj name="Visio" r:id="rId3" imgW="7442200" imgH="7023100" progId="Visio.Drawing.6">
                  <p:embed/>
                  <p:pic>
                    <p:nvPicPr>
                      <p:cNvPr id="1126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4611" y="2588760"/>
                        <a:ext cx="4230188" cy="3991964"/>
                      </a:xfrm>
                      <a:prstGeom prst="rect">
                        <a:avLst/>
                      </a:prstGeom>
                      <a:noFill/>
                      <a:ln>
                        <a:noFill/>
                      </a:ln>
                      <a:effectLst/>
                      <a:extLst/>
                    </p:spPr>
                  </p:pic>
                </p:oleObj>
              </mc:Fallback>
            </mc:AlternateContent>
          </a:graphicData>
        </a:graphic>
      </p:graphicFrame>
      <p:cxnSp>
        <p:nvCxnSpPr>
          <p:cNvPr id="6" name="Google Shape;91;p1"/>
          <p:cNvCxnSpPr/>
          <p:nvPr/>
        </p:nvCxnSpPr>
        <p:spPr>
          <a:xfrm>
            <a:off x="764821" y="1165345"/>
            <a:ext cx="11008132" cy="8533"/>
          </a:xfrm>
          <a:prstGeom prst="straightConnector1">
            <a:avLst/>
          </a:prstGeom>
          <a:noFill/>
          <a:ln w="9525" cap="flat" cmpd="sng">
            <a:solidFill>
              <a:srgbClr val="0000FF"/>
            </a:solidFill>
            <a:prstDash val="solid"/>
            <a:round/>
            <a:headEnd type="none" w="med" len="med"/>
            <a:tailEnd type="none" w="med" len="med"/>
          </a:ln>
        </p:spPr>
      </p:cxnSp>
      <p:sp>
        <p:nvSpPr>
          <p:cNvPr id="7" name="Google Shape;96;gc29bfa9761_0_10"/>
          <p:cNvSpPr txBox="1">
            <a:spLocks/>
          </p:cNvSpPr>
          <p:nvPr/>
        </p:nvSpPr>
        <p:spPr>
          <a:xfrm>
            <a:off x="982698" y="252547"/>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14772831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c3e19dd39b_0_6"/>
          <p:cNvSpPr txBox="1">
            <a:spLocks noGrp="1"/>
          </p:cNvSpPr>
          <p:nvPr>
            <p:ph type="ctrTitle"/>
          </p:nvPr>
        </p:nvSpPr>
        <p:spPr>
          <a:xfrm>
            <a:off x="923108" y="304800"/>
            <a:ext cx="9960244" cy="679269"/>
          </a:xfrm>
          <a:prstGeom prst="rect">
            <a:avLst/>
          </a:prstGeom>
          <a:noFill/>
          <a:ln>
            <a:noFill/>
          </a:ln>
        </p:spPr>
        <p:txBody>
          <a:bodyPr spcFirstLastPara="1" wrap="square" lIns="91425" tIns="45700" rIns="91425" bIns="45700" anchor="b" anchorCtr="0">
            <a:noAutofit/>
          </a:bodyPr>
          <a:lstStyle/>
          <a:p>
            <a:pPr lvl="0"/>
            <a:r>
              <a:rPr lang="en-US" sz="4400" dirty="0"/>
              <a:t>V</a:t>
            </a:r>
            <a:r>
              <a:rPr lang="en-US" sz="4400" dirty="0" smtClean="0"/>
              <a:t>I. References</a:t>
            </a:r>
            <a:endParaRPr sz="2400" dirty="0"/>
          </a:p>
        </p:txBody>
      </p:sp>
      <p:sp>
        <p:nvSpPr>
          <p:cNvPr id="3" name="TextBox 2"/>
          <p:cNvSpPr txBox="1"/>
          <p:nvPr/>
        </p:nvSpPr>
        <p:spPr>
          <a:xfrm>
            <a:off x="801189" y="1551444"/>
            <a:ext cx="11113720" cy="4154984"/>
          </a:xfrm>
          <a:prstGeom prst="rect">
            <a:avLst/>
          </a:prstGeom>
          <a:noFill/>
        </p:spPr>
        <p:txBody>
          <a:bodyPr wrap="square" rtlCol="0">
            <a:spAutoFit/>
          </a:bodyPr>
          <a:lstStyle/>
          <a:p>
            <a:pPr marL="342900" indent="-342900">
              <a:buFontTx/>
              <a:buChar char="-"/>
            </a:pPr>
            <a:r>
              <a:rPr lang="en-US" sz="2200" dirty="0" smtClean="0"/>
              <a:t>Introduction </a:t>
            </a:r>
            <a:r>
              <a:rPr lang="en-US" sz="2200" dirty="0"/>
              <a:t>to Data </a:t>
            </a:r>
            <a:r>
              <a:rPr lang="en-US" sz="2200" dirty="0" smtClean="0"/>
              <a:t>Mining, </a:t>
            </a:r>
            <a:r>
              <a:rPr lang="en-US" sz="2200" dirty="0"/>
              <a:t>Tan, Steinbach</a:t>
            </a:r>
            <a:r>
              <a:rPr lang="en-US" sz="2200" dirty="0" smtClean="0"/>
              <a:t>, </a:t>
            </a:r>
            <a:r>
              <a:rPr lang="en-US" sz="2200" dirty="0" err="1" smtClean="0"/>
              <a:t>Karpatne</a:t>
            </a:r>
            <a:r>
              <a:rPr lang="en-US" sz="2200" dirty="0"/>
              <a:t>, </a:t>
            </a:r>
            <a:r>
              <a:rPr lang="en-US" sz="2200" dirty="0" smtClean="0"/>
              <a:t>Kumar.</a:t>
            </a:r>
          </a:p>
          <a:p>
            <a:pPr marL="342900" indent="-342900">
              <a:buFontTx/>
              <a:buChar char="-"/>
            </a:pPr>
            <a:r>
              <a:rPr lang="en-US" sz="2200" dirty="0" smtClean="0"/>
              <a:t>Michigan </a:t>
            </a:r>
            <a:r>
              <a:rPr lang="en-US" sz="2200" dirty="0"/>
              <a:t>State University, Data </a:t>
            </a:r>
            <a:r>
              <a:rPr lang="en-US" sz="2200" dirty="0" smtClean="0"/>
              <a:t>Mining, </a:t>
            </a:r>
            <a:r>
              <a:rPr lang="tr-TR" sz="2200" dirty="0" smtClean="0">
                <a:hlinkClick r:id="rId3"/>
              </a:rPr>
              <a:t>http</a:t>
            </a:r>
            <a:r>
              <a:rPr lang="tr-TR" sz="2200" dirty="0">
                <a:hlinkClick r:id="rId3"/>
              </a:rPr>
              <a:t>://www.cse.msu.edu/~</a:t>
            </a:r>
            <a:r>
              <a:rPr lang="tr-TR" sz="2200" dirty="0" smtClean="0">
                <a:hlinkClick r:id="rId3"/>
              </a:rPr>
              <a:t>ptan/dmbook/software</a:t>
            </a:r>
            <a:endParaRPr lang="en-US" sz="2200" dirty="0" smtClean="0"/>
          </a:p>
          <a:p>
            <a:r>
              <a:rPr lang="en-US" sz="2200" dirty="0" smtClean="0"/>
              <a:t>-   </a:t>
            </a:r>
            <a:r>
              <a:rPr lang="en-US" sz="2200" dirty="0" smtClean="0">
                <a:hlinkClick r:id="rId4"/>
              </a:rPr>
              <a:t>https</a:t>
            </a:r>
            <a:r>
              <a:rPr lang="en-US" sz="2200" dirty="0">
                <a:hlinkClick r:id="rId4"/>
              </a:rPr>
              <a:t>://scipy-lectures.org</a:t>
            </a:r>
            <a:r>
              <a:rPr lang="en-US" sz="2200" dirty="0" smtClean="0">
                <a:hlinkClick r:id="rId4"/>
              </a:rPr>
              <a:t>/</a:t>
            </a:r>
            <a:r>
              <a:rPr lang="en-US" sz="2200" dirty="0" smtClean="0"/>
              <a:t> </a:t>
            </a:r>
          </a:p>
          <a:p>
            <a:r>
              <a:rPr lang="en-US" sz="2200" dirty="0" smtClean="0"/>
              <a:t>-   </a:t>
            </a:r>
            <a:r>
              <a:rPr lang="en-US" sz="2200" dirty="0" err="1" smtClean="0"/>
              <a:t>Scikit</a:t>
            </a:r>
            <a:r>
              <a:rPr lang="en-US" sz="2200" dirty="0" smtClean="0"/>
              <a:t> Learn Data </a:t>
            </a:r>
            <a:r>
              <a:rPr lang="en-US" sz="2200" dirty="0"/>
              <a:t>Science Library, </a:t>
            </a:r>
            <a:r>
              <a:rPr lang="en-US" sz="2200" dirty="0">
                <a:hlinkClick r:id="rId5"/>
              </a:rPr>
              <a:t>https://</a:t>
            </a:r>
            <a:r>
              <a:rPr lang="en-US" sz="2200" dirty="0" smtClean="0">
                <a:hlinkClick r:id="rId5"/>
              </a:rPr>
              <a:t>scikit-learn.org/</a:t>
            </a:r>
            <a:r>
              <a:rPr lang="en-US" sz="2200" dirty="0" smtClean="0"/>
              <a:t> </a:t>
            </a:r>
          </a:p>
          <a:p>
            <a:r>
              <a:rPr lang="en-US" sz="2200" dirty="0" smtClean="0"/>
              <a:t>-   V. </a:t>
            </a:r>
            <a:r>
              <a:rPr lang="en-US" sz="2200" dirty="0" err="1" smtClean="0"/>
              <a:t>Athitsos</a:t>
            </a:r>
            <a:r>
              <a:rPr lang="en-US" sz="2200" dirty="0" smtClean="0"/>
              <a:t>, Vision, Learning, and Mining Lab, University of Texas at  Arlington, 2018.</a:t>
            </a:r>
          </a:p>
          <a:p>
            <a:pPr marL="342900" indent="-342900">
              <a:buFontTx/>
              <a:buChar char="-"/>
            </a:pPr>
            <a:r>
              <a:rPr lang="en-US" sz="2200" dirty="0" err="1" smtClean="0"/>
              <a:t>NumPy</a:t>
            </a:r>
            <a:r>
              <a:rPr lang="en-US" sz="2200" dirty="0" smtClean="0"/>
              <a:t> Library</a:t>
            </a:r>
          </a:p>
          <a:p>
            <a:r>
              <a:rPr lang="en-US" sz="2200" dirty="0" smtClean="0"/>
              <a:t>-   </a:t>
            </a:r>
            <a:r>
              <a:rPr lang="en-US" sz="2200" dirty="0" err="1" smtClean="0"/>
              <a:t>Keras</a:t>
            </a:r>
            <a:r>
              <a:rPr lang="en-US" sz="2200" dirty="0" smtClean="0"/>
              <a:t> Library/API</a:t>
            </a:r>
          </a:p>
          <a:p>
            <a:r>
              <a:rPr lang="en-US" sz="2200" dirty="0" smtClean="0"/>
              <a:t>-   Neural Networks, Tom Mitchell, Han, and </a:t>
            </a:r>
            <a:r>
              <a:rPr lang="en-US" sz="2200" dirty="0" err="1" smtClean="0"/>
              <a:t>Kamber</a:t>
            </a:r>
            <a:endParaRPr lang="en-US" sz="2200" dirty="0"/>
          </a:p>
          <a:p>
            <a:r>
              <a:rPr lang="en-US" sz="2200" dirty="0" smtClean="0"/>
              <a:t>-   L. Deng, Microsoft Research, 2013.</a:t>
            </a:r>
          </a:p>
          <a:p>
            <a:r>
              <a:rPr lang="en-US" sz="2200" dirty="0" smtClean="0"/>
              <a:t>-   A. </a:t>
            </a:r>
            <a:r>
              <a:rPr lang="en-US" sz="2200" dirty="0" err="1" smtClean="0"/>
              <a:t>Vakanski</a:t>
            </a:r>
            <a:r>
              <a:rPr lang="en-US" sz="2200" dirty="0" smtClean="0"/>
              <a:t>, University of Idaho, CS 404/504. </a:t>
            </a:r>
          </a:p>
          <a:p>
            <a:r>
              <a:rPr lang="en-US" sz="2200" dirty="0" smtClean="0"/>
              <a:t>-   </a:t>
            </a:r>
            <a:r>
              <a:rPr lang="en-US" sz="2200" dirty="0" smtClean="0">
                <a:hlinkClick r:id="rId6"/>
              </a:rPr>
              <a:t>www.medium.com</a:t>
            </a:r>
            <a:r>
              <a:rPr lang="en-US" sz="2200" dirty="0" smtClean="0"/>
              <a:t> </a:t>
            </a:r>
          </a:p>
        </p:txBody>
      </p:sp>
      <p:cxnSp>
        <p:nvCxnSpPr>
          <p:cNvPr id="4" name="Google Shape;91;p1"/>
          <p:cNvCxnSpPr/>
          <p:nvPr/>
        </p:nvCxnSpPr>
        <p:spPr>
          <a:xfrm>
            <a:off x="817075" y="1156627"/>
            <a:ext cx="11008132" cy="8533"/>
          </a:xfrm>
          <a:prstGeom prst="straightConnector1">
            <a:avLst/>
          </a:prstGeom>
          <a:noFill/>
          <a:ln w="9525" cap="flat" cmpd="sng">
            <a:solidFill>
              <a:srgbClr val="0000FF"/>
            </a:solidFill>
            <a:prstDash val="solid"/>
            <a:round/>
            <a:headEnd type="none" w="med" len="med"/>
            <a:tailEnd type="none" w="med" len="med"/>
          </a:ln>
        </p:spPr>
      </p:cxnSp>
    </p:spTree>
    <p:extLst>
      <p:ext uri="{BB962C8B-B14F-4D97-AF65-F5344CB8AC3E}">
        <p14:creationId xmlns:p14="http://schemas.microsoft.com/office/powerpoint/2010/main" val="31092765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2"/>
          <p:cNvGraphicFramePr>
            <a:graphicFrameLocks noGrp="1" noChangeAspect="1"/>
          </p:cNvGraphicFramePr>
          <p:nvPr>
            <p:ph sz="half" idx="4294967295"/>
          </p:nvPr>
        </p:nvGraphicFramePr>
        <p:xfrm>
          <a:off x="3886200" y="1195388"/>
          <a:ext cx="4876800" cy="4602162"/>
        </p:xfrm>
        <a:graphic>
          <a:graphicData uri="http://schemas.openxmlformats.org/presentationml/2006/ole">
            <mc:AlternateContent xmlns:mc="http://schemas.openxmlformats.org/markup-compatibility/2006">
              <mc:Choice xmlns:v="urn:schemas-microsoft-com:vml" Requires="v">
                <p:oleObj spid="_x0000_s13554" name="Visio" r:id="rId3" imgW="7442200" imgH="7023100" progId="Visio.Drawing.6">
                  <p:embed/>
                </p:oleObj>
              </mc:Choice>
              <mc:Fallback>
                <p:oleObj name="Visio" r:id="rId3" imgW="7442200" imgH="7023100" progId="Visio.Drawing.6">
                  <p:embed/>
                  <p:pic>
                    <p:nvPicPr>
                      <p:cNvPr id="1229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1195388"/>
                        <a:ext cx="4876800" cy="460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1" name="Line 5"/>
          <p:cNvSpPr>
            <a:spLocks noChangeShapeType="1"/>
          </p:cNvSpPr>
          <p:nvPr/>
        </p:nvSpPr>
        <p:spPr bwMode="auto">
          <a:xfrm flipH="1">
            <a:off x="3352800" y="1905000"/>
            <a:ext cx="1219200" cy="7620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12292" name="Object 3"/>
          <p:cNvGraphicFramePr>
            <a:graphicFrameLocks noGrp="1" noChangeAspect="1"/>
          </p:cNvGraphicFramePr>
          <p:nvPr>
            <p:ph idx="1"/>
          </p:nvPr>
        </p:nvGraphicFramePr>
        <p:xfrm>
          <a:off x="1828800" y="2590800"/>
          <a:ext cx="1435100" cy="319088"/>
        </p:xfrm>
        <a:graphic>
          <a:graphicData uri="http://schemas.openxmlformats.org/presentationml/2006/ole">
            <mc:AlternateContent xmlns:mc="http://schemas.openxmlformats.org/markup-compatibility/2006">
              <mc:Choice xmlns:v="urn:schemas-microsoft-com:vml" Requires="v">
                <p:oleObj spid="_x0000_s13555" name="Equation" r:id="rId5" imgW="799753" imgH="177723" progId="Equation.3">
                  <p:embed/>
                </p:oleObj>
              </mc:Choice>
              <mc:Fallback>
                <p:oleObj name="Equation" r:id="rId5" imgW="799753" imgH="177723" progId="Equation.3">
                  <p:embed/>
                  <p:pic>
                    <p:nvPicPr>
                      <p:cNvPr id="12292"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2590800"/>
                        <a:ext cx="1435100"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3" name="Line 8"/>
          <p:cNvSpPr>
            <a:spLocks noChangeShapeType="1"/>
          </p:cNvSpPr>
          <p:nvPr/>
        </p:nvSpPr>
        <p:spPr bwMode="auto">
          <a:xfrm flipH="1">
            <a:off x="3352800" y="2438401"/>
            <a:ext cx="1295400" cy="82391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12294" name="Object 4"/>
          <p:cNvGraphicFramePr>
            <a:graphicFrameLocks noChangeAspect="1"/>
          </p:cNvGraphicFramePr>
          <p:nvPr/>
        </p:nvGraphicFramePr>
        <p:xfrm>
          <a:off x="1760539" y="3186114"/>
          <a:ext cx="1571625" cy="319087"/>
        </p:xfrm>
        <a:graphic>
          <a:graphicData uri="http://schemas.openxmlformats.org/presentationml/2006/ole">
            <mc:AlternateContent xmlns:mc="http://schemas.openxmlformats.org/markup-compatibility/2006">
              <mc:Choice xmlns:v="urn:schemas-microsoft-com:vml" Requires="v">
                <p:oleObj spid="_x0000_s13556" name="Equation" r:id="rId7" imgW="875920" imgH="177723" progId="Equation.3">
                  <p:embed/>
                </p:oleObj>
              </mc:Choice>
              <mc:Fallback>
                <p:oleObj name="Equation" r:id="rId7" imgW="875920" imgH="177723" progId="Equation.3">
                  <p:embed/>
                  <p:pic>
                    <p:nvPicPr>
                      <p:cNvPr id="1229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0539" y="3186114"/>
                        <a:ext cx="1571625"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2295" name="Line 10"/>
          <p:cNvSpPr>
            <a:spLocks noChangeShapeType="1"/>
          </p:cNvSpPr>
          <p:nvPr/>
        </p:nvSpPr>
        <p:spPr bwMode="auto">
          <a:xfrm flipV="1">
            <a:off x="7848600" y="3505200"/>
            <a:ext cx="1219200" cy="7762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12296" name="Object 5"/>
          <p:cNvGraphicFramePr>
            <a:graphicFrameLocks noChangeAspect="1"/>
          </p:cNvGraphicFramePr>
          <p:nvPr/>
        </p:nvGraphicFramePr>
        <p:xfrm>
          <a:off x="8791576" y="3048000"/>
          <a:ext cx="1571625" cy="319088"/>
        </p:xfrm>
        <a:graphic>
          <a:graphicData uri="http://schemas.openxmlformats.org/presentationml/2006/ole">
            <mc:AlternateContent xmlns:mc="http://schemas.openxmlformats.org/markup-compatibility/2006">
              <mc:Choice xmlns:v="urn:schemas-microsoft-com:vml" Requires="v">
                <p:oleObj spid="_x0000_s13557" name="Equation" r:id="rId9" imgW="875920" imgH="177723" progId="Equation.3">
                  <p:embed/>
                </p:oleObj>
              </mc:Choice>
              <mc:Fallback>
                <p:oleObj name="Equation" r:id="rId9" imgW="875920" imgH="177723" progId="Equation.3">
                  <p:embed/>
                  <p:pic>
                    <p:nvPicPr>
                      <p:cNvPr id="12296"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91576" y="3048000"/>
                        <a:ext cx="1571625" cy="319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297" name="Object 6"/>
          <p:cNvGraphicFramePr>
            <a:graphicFrameLocks noChangeAspect="1"/>
          </p:cNvGraphicFramePr>
          <p:nvPr>
            <p:extLst>
              <p:ext uri="{D42A27DB-BD31-4B8C-83A1-F6EECF244321}">
                <p14:modId xmlns:p14="http://schemas.microsoft.com/office/powerpoint/2010/main" val="2592282142"/>
              </p:ext>
            </p:extLst>
          </p:nvPr>
        </p:nvGraphicFramePr>
        <p:xfrm>
          <a:off x="879203" y="5710646"/>
          <a:ext cx="3937000" cy="839788"/>
        </p:xfrm>
        <a:graphic>
          <a:graphicData uri="http://schemas.openxmlformats.org/presentationml/2006/ole">
            <mc:AlternateContent xmlns:mc="http://schemas.openxmlformats.org/markup-compatibility/2006">
              <mc:Choice xmlns:v="urn:schemas-microsoft-com:vml" Requires="v">
                <p:oleObj spid="_x0000_s13558" name="Equation" r:id="rId11" imgW="1879600" imgH="457200" progId="Equation.3">
                  <p:embed/>
                </p:oleObj>
              </mc:Choice>
              <mc:Fallback>
                <p:oleObj name="Equation" r:id="rId11" imgW="1879600" imgH="457200" progId="Equation.3">
                  <p:embed/>
                  <p:pic>
                    <p:nvPicPr>
                      <p:cNvPr id="12297"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9203" y="5710646"/>
                        <a:ext cx="3937000" cy="839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298" name="Object 7"/>
          <p:cNvGraphicFramePr>
            <a:graphicFrameLocks noChangeAspect="1"/>
          </p:cNvGraphicFramePr>
          <p:nvPr>
            <p:extLst>
              <p:ext uri="{D42A27DB-BD31-4B8C-83A1-F6EECF244321}">
                <p14:modId xmlns:p14="http://schemas.microsoft.com/office/powerpoint/2010/main" val="595972777"/>
              </p:ext>
            </p:extLst>
          </p:nvPr>
        </p:nvGraphicFramePr>
        <p:xfrm>
          <a:off x="8518027" y="5435964"/>
          <a:ext cx="1684337" cy="752475"/>
        </p:xfrm>
        <a:graphic>
          <a:graphicData uri="http://schemas.openxmlformats.org/presentationml/2006/ole">
            <mc:AlternateContent xmlns:mc="http://schemas.openxmlformats.org/markup-compatibility/2006">
              <mc:Choice xmlns:v="urn:schemas-microsoft-com:vml" Requires="v">
                <p:oleObj spid="_x0000_s13559" name="Equation" r:id="rId13" imgW="939800" imgH="419100" progId="Equation.3">
                  <p:embed/>
                </p:oleObj>
              </mc:Choice>
              <mc:Fallback>
                <p:oleObj name="Equation" r:id="rId13" imgW="939800" imgH="419100" progId="Equation.3">
                  <p:embed/>
                  <p:pic>
                    <p:nvPicPr>
                      <p:cNvPr id="12298"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18027" y="5435964"/>
                        <a:ext cx="1684337"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cxnSp>
        <p:nvCxnSpPr>
          <p:cNvPr id="13" name="Google Shape;91;p1"/>
          <p:cNvCxnSpPr/>
          <p:nvPr/>
        </p:nvCxnSpPr>
        <p:spPr>
          <a:xfrm>
            <a:off x="764821" y="1165345"/>
            <a:ext cx="11008132" cy="8533"/>
          </a:xfrm>
          <a:prstGeom prst="straightConnector1">
            <a:avLst/>
          </a:prstGeom>
          <a:noFill/>
          <a:ln w="9525" cap="flat" cmpd="sng">
            <a:solidFill>
              <a:srgbClr val="0000FF"/>
            </a:solidFill>
            <a:prstDash val="solid"/>
            <a:round/>
            <a:headEnd type="none" w="med" len="med"/>
            <a:tailEnd type="none" w="med" len="med"/>
          </a:ln>
        </p:spPr>
      </p:cxnSp>
      <p:sp>
        <p:nvSpPr>
          <p:cNvPr id="14" name="Google Shape;96;gc29bfa9761_0_10"/>
          <p:cNvSpPr txBox="1">
            <a:spLocks/>
          </p:cNvSpPr>
          <p:nvPr/>
        </p:nvSpPr>
        <p:spPr>
          <a:xfrm>
            <a:off x="982698" y="252547"/>
            <a:ext cx="9144000" cy="696505"/>
          </a:xfrm>
          <a:prstGeom prst="rect">
            <a:avLst/>
          </a:prstGeom>
          <a:noFill/>
          <a:ln>
            <a:noFill/>
          </a:ln>
        </p:spPr>
        <p:txBody>
          <a:bodyPr spcFirstLastPara="1"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sz="4800" dirty="0" smtClean="0"/>
              <a:t>I. Classification Algorithms</a:t>
            </a:r>
            <a:endParaRPr lang="en-US" sz="4800" dirty="0"/>
          </a:p>
        </p:txBody>
      </p:sp>
    </p:spTree>
    <p:extLst>
      <p:ext uri="{BB962C8B-B14F-4D97-AF65-F5344CB8AC3E}">
        <p14:creationId xmlns:p14="http://schemas.microsoft.com/office/powerpoint/2010/main" val="278126573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16104</TotalTime>
  <Words>3570</Words>
  <Application>Microsoft Office PowerPoint</Application>
  <PresentationFormat>Widescreen</PresentationFormat>
  <Paragraphs>883</Paragraphs>
  <Slides>80</Slides>
  <Notes>33</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4</vt:i4>
      </vt:variant>
      <vt:variant>
        <vt:lpstr>Slide Titles</vt:lpstr>
      </vt:variant>
      <vt:variant>
        <vt:i4>80</vt:i4>
      </vt:variant>
    </vt:vector>
  </HeadingPairs>
  <TitlesOfParts>
    <vt:vector size="98" baseType="lpstr">
      <vt:lpstr>ＭＳ Ｐゴシック</vt:lpstr>
      <vt:lpstr>Arial</vt:lpstr>
      <vt:lpstr>Calibri</vt:lpstr>
      <vt:lpstr>Cambria Math</vt:lpstr>
      <vt:lpstr>Courier New</vt:lpstr>
      <vt:lpstr>Garamond</vt:lpstr>
      <vt:lpstr>Monotype Sorts</vt:lpstr>
      <vt:lpstr>Palatino Linotype</vt:lpstr>
      <vt:lpstr>新細明體</vt:lpstr>
      <vt:lpstr>Symbol</vt:lpstr>
      <vt:lpstr>Times New Roman</vt:lpstr>
      <vt:lpstr>Wingdings</vt:lpstr>
      <vt:lpstr>ヒラギノ角ゴ Pro W3</vt:lpstr>
      <vt:lpstr>Office Theme</vt:lpstr>
      <vt:lpstr>Visio</vt:lpstr>
      <vt:lpstr>Equation</vt:lpstr>
      <vt:lpstr>Worksheet</vt:lpstr>
      <vt:lpstr>VISIO</vt:lpstr>
      <vt:lpstr>INFT 6903 Data Science  Week 9: Classification (Machine learning)/Part II</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of Linear SVM: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Basic Architecture of Perceptron:</vt:lpstr>
      <vt:lpstr>Perceptron Example:</vt:lpstr>
      <vt:lpstr>PowerPoint Presentation</vt:lpstr>
      <vt:lpstr>PowerPoint Presentation</vt:lpstr>
      <vt:lpstr>PowerPoint Presentation</vt:lpstr>
      <vt:lpstr>Example of Perceptron Learning:</vt:lpstr>
      <vt:lpstr>PowerPoint Presentation</vt:lpstr>
      <vt:lpstr>Nonlinearly Separable Data:</vt:lpstr>
      <vt:lpstr>Nonlinearly Separable Data:</vt:lpstr>
      <vt:lpstr>Multi-layer Neural Network:</vt:lpstr>
      <vt:lpstr>PowerPoint Presentation</vt:lpstr>
      <vt:lpstr>Why Multiple Hidden Layers?</vt:lpstr>
      <vt:lpstr>Multi-Layer Network  Architecture:</vt:lpstr>
      <vt:lpstr>Activation Functions:</vt:lpstr>
      <vt:lpstr>PowerPoint Presentation</vt:lpstr>
      <vt:lpstr>Gradient Descent method:</vt:lpstr>
      <vt:lpstr>Computing  Gradients:</vt:lpstr>
      <vt:lpstr>Backpropagation Algorithm:</vt:lpstr>
      <vt:lpstr>Design Issues in ANN:</vt:lpstr>
      <vt:lpstr>PowerPoint Presentation</vt:lpstr>
      <vt:lpstr>PowerPoint Presentation</vt:lpstr>
      <vt:lpstr>PowerPoint Presentation</vt:lpstr>
      <vt:lpstr>PowerPoint Presentation</vt:lpstr>
      <vt:lpstr>Deep Learning (DL):</vt:lpstr>
      <vt:lpstr>PowerPoint Presentation</vt:lpstr>
      <vt:lpstr>PowerPoint Presentation</vt:lpstr>
      <vt:lpstr>Success Stories – ImageNet:</vt:lpstr>
      <vt:lpstr>Success Stories – Face Recognition:</vt:lpstr>
      <vt:lpstr>PowerPoint Presentation</vt:lpstr>
      <vt:lpstr>Neural Networks as a classifier:</vt:lpstr>
      <vt:lpstr>Convolution:</vt:lpstr>
      <vt:lpstr>Color image: RGB 3 channels:</vt:lpstr>
      <vt:lpstr>The whole CNN</vt:lpstr>
      <vt:lpstr>Max Pooling:</vt:lpstr>
      <vt:lpstr>Why Pooling:</vt:lpstr>
      <vt:lpstr>A CNN compresses a fully connected network in two ways:</vt:lpstr>
      <vt:lpstr>Max Pooling:</vt:lpstr>
      <vt:lpstr>The whole CNN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Tolga Ensari</dc:creator>
  <cp:lastModifiedBy>Tolga Ensari</cp:lastModifiedBy>
  <cp:revision>1296</cp:revision>
  <dcterms:created xsi:type="dcterms:W3CDTF">2021-02-27T21:05:46Z</dcterms:created>
  <dcterms:modified xsi:type="dcterms:W3CDTF">2022-07-27T02:46:55Z</dcterms:modified>
</cp:coreProperties>
</file>